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9.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0.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4" r:id="rId4"/>
    <p:sldMasterId id="2147485209" r:id="rId5"/>
    <p:sldMasterId id="2147484744" r:id="rId6"/>
    <p:sldMasterId id="2147485159" r:id="rId7"/>
    <p:sldMasterId id="2147485165" r:id="rId8"/>
    <p:sldMasterId id="2147485171" r:id="rId9"/>
    <p:sldMasterId id="2147485177" r:id="rId10"/>
    <p:sldMasterId id="2147485183" r:id="rId11"/>
    <p:sldMasterId id="2147485189" r:id="rId12"/>
    <p:sldMasterId id="2147485195" r:id="rId13"/>
    <p:sldMasterId id="2147485201" r:id="rId14"/>
  </p:sldMasterIdLst>
  <p:notesMasterIdLst>
    <p:notesMasterId r:id="rId24"/>
  </p:notesMasterIdLst>
  <p:handoutMasterIdLst>
    <p:handoutMasterId r:id="rId25"/>
  </p:handoutMasterIdLst>
  <p:sldIdLst>
    <p:sldId id="664" r:id="rId15"/>
    <p:sldId id="665" r:id="rId16"/>
    <p:sldId id="780" r:id="rId17"/>
    <p:sldId id="667" r:id="rId18"/>
    <p:sldId id="671" r:id="rId19"/>
    <p:sldId id="781" r:id="rId20"/>
    <p:sldId id="669" r:id="rId21"/>
    <p:sldId id="673" r:id="rId22"/>
    <p:sldId id="6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663" userDrawn="1">
          <p15:clr>
            <a:srgbClr val="A4A3A4"/>
          </p15:clr>
        </p15:guide>
        <p15:guide id="4" orient="horz" pos="3725" userDrawn="1">
          <p15:clr>
            <a:srgbClr val="A4A3A4"/>
          </p15:clr>
        </p15:guide>
        <p15:guide id="5" pos="194" userDrawn="1">
          <p15:clr>
            <a:srgbClr val="A4A3A4"/>
          </p15:clr>
        </p15:guide>
        <p15:guide id="6" pos="7476" userDrawn="1">
          <p15:clr>
            <a:srgbClr val="A4A3A4"/>
          </p15:clr>
        </p15:guide>
        <p15:guide id="8"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4ACAF2-67EC-8E1E-E7E6-73D6B19F0031}" name="Murtuza Vaid" initials="MV" userId="S::murtuzavaid@simplifyhealthcare.com::3750933a-2fd2-4f7b-960d-4616503659a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DBD70"/>
    <a:srgbClr val="00B08E"/>
    <a:srgbClr val="119578"/>
    <a:srgbClr val="013668"/>
    <a:srgbClr val="F5F5F5"/>
    <a:srgbClr val="53B562"/>
    <a:srgbClr val="2F98C6"/>
    <a:srgbClr val="00B2B0"/>
    <a:srgbClr val="F8D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13" autoAdjust="0"/>
    <p:restoredTop sz="94660"/>
  </p:normalViewPr>
  <p:slideViewPr>
    <p:cSldViewPr snapToGrid="0">
      <p:cViewPr varScale="1">
        <p:scale>
          <a:sx n="91" d="100"/>
          <a:sy n="91" d="100"/>
        </p:scale>
        <p:origin x="216" y="72"/>
      </p:cViewPr>
      <p:guideLst>
        <p:guide orient="horz" pos="2160"/>
        <p:guide pos="3840"/>
        <p:guide orient="horz" pos="663"/>
        <p:guide orient="horz" pos="3725"/>
        <p:guide pos="194"/>
        <p:guide pos="7476"/>
        <p:guide pos="5760"/>
      </p:guideLst>
    </p:cSldViewPr>
  </p:slideViewPr>
  <p:notesTextViewPr>
    <p:cViewPr>
      <p:scale>
        <a:sx n="1" d="1"/>
        <a:sy n="1" d="1"/>
      </p:scale>
      <p:origin x="0" y="0"/>
    </p:cViewPr>
  </p:notesTextViewPr>
  <p:notesViewPr>
    <p:cSldViewPr snapToGrid="0">
      <p:cViewPr>
        <p:scale>
          <a:sx n="1" d="2"/>
          <a:sy n="1" d="2"/>
        </p:scale>
        <p:origin x="3480" y="48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7.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64749E-0F2B-4CAB-866D-BE1B4B1FD81A}" type="datetime1">
              <a:rPr lang="en-US" smtClean="0"/>
              <a:t>12/11/2024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C7A860-3F0B-4D7B-8D3E-A283B1C3351C}" type="slidenum">
              <a:rPr lang="en-US" smtClean="0"/>
              <a:t>‹#›</a:t>
            </a:fld>
            <a:endParaRPr lang="en-US"/>
          </a:p>
        </p:txBody>
      </p:sp>
    </p:spTree>
    <p:extLst>
      <p:ext uri="{BB962C8B-B14F-4D97-AF65-F5344CB8AC3E}">
        <p14:creationId xmlns:p14="http://schemas.microsoft.com/office/powerpoint/2010/main" val="2252487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4F412-D7A3-45D2-8F22-DB8C156B74C5}" type="datetime1">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17CB7-4C6B-4954-A766-005A0AA46718}" type="slidenum">
              <a:rPr lang="en-US" smtClean="0"/>
              <a:t>‹#›</a:t>
            </a:fld>
            <a:endParaRPr lang="en-US"/>
          </a:p>
        </p:txBody>
      </p:sp>
    </p:spTree>
    <p:extLst>
      <p:ext uri="{BB962C8B-B14F-4D97-AF65-F5344CB8AC3E}">
        <p14:creationId xmlns:p14="http://schemas.microsoft.com/office/powerpoint/2010/main" val="382254446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fld id="{D234F412-D7A3-45D2-8F22-DB8C156B74C5}" type="datetime1">
              <a:rPr lang="en-US" smtClean="0"/>
              <a:t>12/11/2024</a:t>
            </a:fld>
            <a:endParaRPr lang="en-US"/>
          </a:p>
        </p:txBody>
      </p:sp>
      <p:sp>
        <p:nvSpPr>
          <p:cNvPr id="5" name="Slide Number Placeholder 4"/>
          <p:cNvSpPr>
            <a:spLocks noGrp="1"/>
          </p:cNvSpPr>
          <p:nvPr>
            <p:ph type="sldNum" sz="quarter" idx="5"/>
          </p:nvPr>
        </p:nvSpPr>
        <p:spPr/>
        <p:txBody>
          <a:bodyPr/>
          <a:lstStyle/>
          <a:p>
            <a:fld id="{C1F17CB7-4C6B-4954-A766-005A0AA46718}" type="slidenum">
              <a:rPr lang="en-US" smtClean="0"/>
              <a:t>4</a:t>
            </a:fld>
            <a:endParaRPr lang="en-US"/>
          </a:p>
        </p:txBody>
      </p:sp>
    </p:spTree>
    <p:extLst>
      <p:ext uri="{BB962C8B-B14F-4D97-AF65-F5344CB8AC3E}">
        <p14:creationId xmlns:p14="http://schemas.microsoft.com/office/powerpoint/2010/main" val="3365483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59F989-7D31-4BCA-952B-DE228B1C438A}"/>
              </a:ext>
            </a:extLst>
          </p:cNvPr>
          <p:cNvSpPr/>
          <p:nvPr userDrawn="1"/>
        </p:nvSpPr>
        <p:spPr>
          <a:xfrm>
            <a:off x="-1" y="0"/>
            <a:ext cx="12192001"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AC7130-3C8F-42A9-80CD-1DB6181BD35C}"/>
              </a:ext>
            </a:extLst>
          </p:cNvPr>
          <p:cNvSpPr txBox="1"/>
          <p:nvPr userDrawn="1"/>
        </p:nvSpPr>
        <p:spPr>
          <a:xfrm>
            <a:off x="1634790" y="6074645"/>
            <a:ext cx="2276965" cy="338554"/>
          </a:xfrm>
          <a:prstGeom prst="rect">
            <a:avLst/>
          </a:prstGeom>
          <a:noFill/>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10000"/>
                  </a:schemeClr>
                </a:solidFill>
                <a:effectLst/>
                <a:uLnTx/>
                <a:uFillTx/>
              </a:rPr>
              <a:t>simplifyhealthcare.com</a:t>
            </a:r>
            <a:endParaRPr kumimoji="0" lang="en-IN" sz="1600" b="0" i="0" u="none" strike="noStrike" kern="0" cap="none" spc="0" normalizeH="0" baseline="0" noProof="0">
              <a:ln>
                <a:noFill/>
              </a:ln>
              <a:solidFill>
                <a:schemeClr val="bg2">
                  <a:lumMod val="10000"/>
                </a:schemeClr>
              </a:solidFill>
              <a:effectLst/>
              <a:uLnTx/>
              <a:uFillTx/>
            </a:endParaRPr>
          </a:p>
        </p:txBody>
      </p:sp>
      <p:pic>
        <p:nvPicPr>
          <p:cNvPr id="12" name="Picture 11">
            <a:extLst>
              <a:ext uri="{FF2B5EF4-FFF2-40B4-BE49-F238E27FC236}">
                <a16:creationId xmlns:a16="http://schemas.microsoft.com/office/drawing/2014/main" id="{732AB70E-D872-4777-9964-1A78CE4C78A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30637" y="531875"/>
            <a:ext cx="2775159" cy="711713"/>
          </a:xfrm>
          <a:prstGeom prst="rect">
            <a:avLst/>
          </a:prstGeom>
        </p:spPr>
      </p:pic>
      <p:sp>
        <p:nvSpPr>
          <p:cNvPr id="16" name="Picture Placeholder 2">
            <a:extLst>
              <a:ext uri="{FF2B5EF4-FFF2-40B4-BE49-F238E27FC236}">
                <a16:creationId xmlns:a16="http://schemas.microsoft.com/office/drawing/2014/main" id="{6E602667-BC52-4167-8EB3-014F63DBBA66}"/>
              </a:ext>
            </a:extLst>
          </p:cNvPr>
          <p:cNvSpPr>
            <a:spLocks noGrp="1"/>
          </p:cNvSpPr>
          <p:nvPr>
            <p:ph type="pic" sz="quarter" idx="10" hasCustomPrompt="1"/>
          </p:nvPr>
        </p:nvSpPr>
        <p:spPr>
          <a:xfrm>
            <a:off x="530637" y="4888183"/>
            <a:ext cx="4654096" cy="1079957"/>
          </a:xfrm>
          <a:prstGeom prst="rect">
            <a:avLst/>
          </a:prstGeom>
        </p:spPr>
        <p:txBody>
          <a:bodyPr anchor="ctr">
            <a:normAutofit/>
          </a:bodyPr>
          <a:lstStyle>
            <a:lvl1pPr marL="0" indent="0" algn="ctr">
              <a:buNone/>
              <a:defRPr sz="2000">
                <a:solidFill>
                  <a:schemeClr val="tx1">
                    <a:lumMod val="50000"/>
                  </a:schemeClr>
                </a:solidFill>
              </a:defRPr>
            </a:lvl1pPr>
          </a:lstStyle>
          <a:p>
            <a:r>
              <a:rPr lang="en-US"/>
              <a:t>Client Logo</a:t>
            </a:r>
          </a:p>
        </p:txBody>
      </p:sp>
      <p:sp>
        <p:nvSpPr>
          <p:cNvPr id="13" name="Title 1">
            <a:extLst>
              <a:ext uri="{FF2B5EF4-FFF2-40B4-BE49-F238E27FC236}">
                <a16:creationId xmlns:a16="http://schemas.microsoft.com/office/drawing/2014/main" id="{DAA32154-D136-4BAD-BE4F-2337B5DF7089}"/>
              </a:ext>
            </a:extLst>
          </p:cNvPr>
          <p:cNvSpPr>
            <a:spLocks noGrp="1"/>
          </p:cNvSpPr>
          <p:nvPr>
            <p:ph type="title"/>
          </p:nvPr>
        </p:nvSpPr>
        <p:spPr>
          <a:xfrm>
            <a:off x="530637" y="1646773"/>
            <a:ext cx="4654096" cy="3011431"/>
          </a:xfrm>
          <a:prstGeom prst="rect">
            <a:avLst/>
          </a:prstGeom>
        </p:spPr>
        <p:txBody>
          <a:bodyPr tIns="0" anchor="ctr">
            <a:normAutofit/>
          </a:bodyPr>
          <a:lstStyle>
            <a:lvl1pPr algn="l">
              <a:lnSpc>
                <a:spcPct val="100000"/>
              </a:lnSpc>
              <a:defRPr sz="4000">
                <a:solidFill>
                  <a:srgbClr val="013668"/>
                </a:solidFill>
                <a:latin typeface="Roboto Slab" pitchFamily="2" charset="0"/>
                <a:ea typeface="Roboto Slab" pitchFamily="2" charset="0"/>
              </a:defRPr>
            </a:lvl1pPr>
          </a:lstStyle>
          <a:p>
            <a:r>
              <a:rPr lang="en-US"/>
              <a:t>Click to edit Master title style</a:t>
            </a:r>
            <a:endParaRPr lang="en-AU"/>
          </a:p>
        </p:txBody>
      </p:sp>
      <p:sp>
        <p:nvSpPr>
          <p:cNvPr id="6" name="Text Placeholder 2">
            <a:extLst>
              <a:ext uri="{FF2B5EF4-FFF2-40B4-BE49-F238E27FC236}">
                <a16:creationId xmlns:a16="http://schemas.microsoft.com/office/drawing/2014/main" id="{25A0B628-3B49-909E-14A2-BF455C3EB8C2}"/>
              </a:ext>
            </a:extLst>
          </p:cNvPr>
          <p:cNvSpPr>
            <a:spLocks noGrp="1"/>
          </p:cNvSpPr>
          <p:nvPr>
            <p:ph idx="1" hasCustomPrompt="1"/>
          </p:nvPr>
        </p:nvSpPr>
        <p:spPr>
          <a:xfrm>
            <a:off x="9250532" y="530352"/>
            <a:ext cx="2410831" cy="449742"/>
          </a:xfrm>
          <a:prstGeom prst="rect">
            <a:avLst/>
          </a:prstGeom>
        </p:spPr>
        <p:txBody>
          <a:bodyPr vert="horz" lIns="91440" tIns="45720" rIns="91440" bIns="45720" rtlCol="0" anchor="ctr">
            <a:noAutofit/>
          </a:bodyPr>
          <a:lstStyle>
            <a:lvl1pPr marL="0" indent="0" algn="ctr">
              <a:buNone/>
              <a:defRPr sz="1600" b="1">
                <a:solidFill>
                  <a:schemeClr val="bg2">
                    <a:lumMod val="10000"/>
                  </a:schemeClr>
                </a:solidFill>
              </a:defRPr>
            </a:lvl1pPr>
            <a:lvl2pPr marL="457145" indent="0">
              <a:buNone/>
              <a:defRPr sz="1600"/>
            </a:lvl2pPr>
            <a:lvl3pPr marL="914291" indent="0">
              <a:buNone/>
              <a:defRPr sz="1600"/>
            </a:lvl3pPr>
            <a:lvl4pPr marL="1371436" indent="0">
              <a:buNone/>
              <a:defRPr sz="1600"/>
            </a:lvl4pPr>
            <a:lvl5pPr marL="1828583" indent="0">
              <a:buNone/>
              <a:defRPr sz="1600"/>
            </a:lvl5pPr>
          </a:lstStyle>
          <a:p>
            <a:pPr lvl="0"/>
            <a:r>
              <a:rPr lang="en-US"/>
              <a:t>Insert Date</a:t>
            </a:r>
          </a:p>
        </p:txBody>
      </p:sp>
      <p:pic>
        <p:nvPicPr>
          <p:cNvPr id="3" name="Picture 2">
            <a:extLst>
              <a:ext uri="{FF2B5EF4-FFF2-40B4-BE49-F238E27FC236}">
                <a16:creationId xmlns:a16="http://schemas.microsoft.com/office/drawing/2014/main" id="{36894692-7699-B683-E820-6346B3F55C2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328339" y="883922"/>
            <a:ext cx="6720054" cy="5090156"/>
          </a:xfrm>
          <a:prstGeom prst="rect">
            <a:avLst/>
          </a:prstGeom>
        </p:spPr>
      </p:pic>
    </p:spTree>
    <p:extLst>
      <p:ext uri="{BB962C8B-B14F-4D97-AF65-F5344CB8AC3E}">
        <p14:creationId xmlns:p14="http://schemas.microsoft.com/office/powerpoint/2010/main" val="35215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9" name="Text Placeholder 2">
            <a:extLst>
              <a:ext uri="{FF2B5EF4-FFF2-40B4-BE49-F238E27FC236}">
                <a16:creationId xmlns:a16="http://schemas.microsoft.com/office/drawing/2014/main" id="{38C09F61-8995-BF79-B563-8145BE3C01DA}"/>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5822439"/>
          </a:xfrm>
          <a:prstGeom prst="rect">
            <a:avLst/>
          </a:prstGeom>
          <a:solidFill>
            <a:srgbClr val="013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chemeClr val="bg1"/>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629919" y="2034236"/>
            <a:ext cx="3484881" cy="3852334"/>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2D2A9AE-70C6-E831-6DEE-DAD3F88DC2C7}"/>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058770D5-A3AF-97A1-FB62-D6A7BF063EF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9FDA5B58-2650-C373-C975-67149B70416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329E0BCA-2004-31DE-6C1A-2CE0F56E26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D59132F7-6932-0062-8B9E-3BF521F1DBD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D924A20-7459-DC5B-3D85-65767F240C9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1">
            <a:extLst>
              <a:ext uri="{FF2B5EF4-FFF2-40B4-BE49-F238E27FC236}">
                <a16:creationId xmlns:a16="http://schemas.microsoft.com/office/drawing/2014/main" id="{51DC7EFC-E75B-55D1-0FD7-4ADB2447D17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15853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849C50-377D-4511-86AE-BA197481EA1F}"/>
              </a:ext>
            </a:extLst>
          </p:cNvPr>
          <p:cNvSpPr/>
          <p:nvPr userDrawn="1"/>
        </p:nvSpPr>
        <p:spPr>
          <a:xfrm>
            <a:off x="326477" y="344045"/>
            <a:ext cx="11539046" cy="3577714"/>
          </a:xfrm>
          <a:prstGeom prst="rect">
            <a:avLst/>
          </a:prstGeom>
          <a:solidFill>
            <a:srgbClr val="013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Placeholder 1">
            <a:extLst>
              <a:ext uri="{FF2B5EF4-FFF2-40B4-BE49-F238E27FC236}">
                <a16:creationId xmlns:a16="http://schemas.microsoft.com/office/drawing/2014/main" id="{7B60FCAB-6680-42F0-8CA0-600107A8AD5F}"/>
              </a:ext>
            </a:extLst>
          </p:cNvPr>
          <p:cNvSpPr>
            <a:spLocks noGrp="1"/>
          </p:cNvSpPr>
          <p:nvPr>
            <p:ph type="title"/>
          </p:nvPr>
        </p:nvSpPr>
        <p:spPr>
          <a:xfrm>
            <a:off x="838200" y="1531291"/>
            <a:ext cx="10515600" cy="912442"/>
          </a:xfrm>
          <a:prstGeom prst="rect">
            <a:avLst/>
          </a:prstGeom>
        </p:spPr>
        <p:txBody>
          <a:bodyPr vert="horz" lIns="0" tIns="0" rIns="0" bIns="0" rtlCol="0" anchor="ctr">
            <a:normAutofit/>
          </a:bodyPr>
          <a:lstStyle>
            <a:lvl1pPr algn="ctr">
              <a:defRPr sz="3600">
                <a:solidFill>
                  <a:schemeClr val="bg1"/>
                </a:solidFill>
                <a:latin typeface="Roboto Slab" pitchFamily="2" charset="0"/>
                <a:ea typeface="Roboto Slab" pitchFamily="2" charset="0"/>
              </a:defRPr>
            </a:lvl1pPr>
          </a:lstStyle>
          <a:p>
            <a:r>
              <a:rPr lang="en-US"/>
              <a:t>Click to edit Master title style</a:t>
            </a:r>
          </a:p>
        </p:txBody>
      </p:sp>
      <p:sp>
        <p:nvSpPr>
          <p:cNvPr id="4" name="TextBox 3">
            <a:extLst>
              <a:ext uri="{FF2B5EF4-FFF2-40B4-BE49-F238E27FC236}">
                <a16:creationId xmlns:a16="http://schemas.microsoft.com/office/drawing/2014/main" id="{85C928CF-06AB-0DAA-98D4-8FAC4F3EF587}"/>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5" name="TextBox 4">
            <a:extLst>
              <a:ext uri="{FF2B5EF4-FFF2-40B4-BE49-F238E27FC236}">
                <a16:creationId xmlns:a16="http://schemas.microsoft.com/office/drawing/2014/main" id="{2B39A7C4-6823-BF87-C37D-D80F1CAC1C68}"/>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6" name="Straight Connector 5">
            <a:extLst>
              <a:ext uri="{FF2B5EF4-FFF2-40B4-BE49-F238E27FC236}">
                <a16:creationId xmlns:a16="http://schemas.microsoft.com/office/drawing/2014/main" id="{13575EF4-E1B0-6F81-DB42-F3257160C35A}"/>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4">
            <a:extLst>
              <a:ext uri="{FF2B5EF4-FFF2-40B4-BE49-F238E27FC236}">
                <a16:creationId xmlns:a16="http://schemas.microsoft.com/office/drawing/2014/main" id="{C873603D-E6C0-DCF3-23C8-B425C44A84B3}"/>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8" name="Straight Connector 7">
            <a:extLst>
              <a:ext uri="{FF2B5EF4-FFF2-40B4-BE49-F238E27FC236}">
                <a16:creationId xmlns:a16="http://schemas.microsoft.com/office/drawing/2014/main" id="{C4D2AEAB-2DC9-A124-1B19-890AFA1BFC9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44454C5-7585-FD97-2F69-B4D5CB0CE85E}"/>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20A0DC7D-D71B-C89B-60E7-2BE65C4B2BA0}"/>
              </a:ext>
            </a:extLst>
          </p:cNvPr>
          <p:cNvGrpSpPr/>
          <p:nvPr userDrawn="1"/>
        </p:nvGrpSpPr>
        <p:grpSpPr>
          <a:xfrm>
            <a:off x="11024982" y="105669"/>
            <a:ext cx="838405" cy="102643"/>
            <a:chOff x="11024982" y="105669"/>
            <a:chExt cx="838405" cy="102643"/>
          </a:xfrm>
        </p:grpSpPr>
        <p:sp>
          <p:nvSpPr>
            <p:cNvPr id="11" name="Oval 10">
              <a:extLst>
                <a:ext uri="{FF2B5EF4-FFF2-40B4-BE49-F238E27FC236}">
                  <a16:creationId xmlns:a16="http://schemas.microsoft.com/office/drawing/2014/main" id="{7FBF3C0A-4E6D-3FB5-7A6D-F4DD1DF5BAE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D5FAC7B4-994A-5AB1-AF31-024F995BF571}"/>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F741F20-F2D2-E045-47FD-63C1AD8D09F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EBFD111-831F-D3CF-137C-337ABB1ABF8D}"/>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9DF9D74F-0E95-FF6E-B96B-C188143A09AE}"/>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767FD5B3-7DC0-54F6-DDB2-07AAF9A98D4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9723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3B3FC8FB-0943-B888-3CA9-B155B905A43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500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531509"/>
            <a:ext cx="7827429" cy="561659"/>
          </a:xfrm>
          <a:prstGeom prst="rect">
            <a:avLst/>
          </a:prstGeom>
        </p:spPr>
        <p:txBody>
          <a:bodyPr>
            <a:noAutofit/>
          </a:bodyPr>
          <a:lstStyle>
            <a:lvl1pPr algn="ctr">
              <a:defRPr sz="2800">
                <a:solidFill>
                  <a:srgbClr val="000000"/>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Graphic 6">
            <a:extLst>
              <a:ext uri="{FF2B5EF4-FFF2-40B4-BE49-F238E27FC236}">
                <a16:creationId xmlns:a16="http://schemas.microsoft.com/office/drawing/2014/main" id="{B21A92F9-A1C8-F68A-F44E-E1FD0623D7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16365" y="1817219"/>
            <a:ext cx="3159271" cy="1669900"/>
          </a:xfrm>
          <a:prstGeom prst="rect">
            <a:avLst/>
          </a:prstGeom>
        </p:spPr>
      </p:pic>
    </p:spTree>
    <p:extLst>
      <p:ext uri="{BB962C8B-B14F-4D97-AF65-F5344CB8AC3E}">
        <p14:creationId xmlns:p14="http://schemas.microsoft.com/office/powerpoint/2010/main" val="252991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FC2851A6-4A31-BD54-7474-486F3A7BA9D6}"/>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97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rgbClr val="000000"/>
                </a:solidFill>
              </a:defRPr>
            </a:lvl1pPr>
            <a:lvl2pPr marL="457200" indent="-228600">
              <a:lnSpc>
                <a:spcPct val="100000"/>
              </a:lnSpc>
              <a:spcBef>
                <a:spcPts val="600"/>
              </a:spcBef>
              <a:buFont typeface="Courier New" panose="02070309020205020404" pitchFamily="49" charset="0"/>
              <a:buChar char="o"/>
              <a:defRPr sz="1800">
                <a:solidFill>
                  <a:srgbClr val="000000"/>
                </a:solidFill>
              </a:defRPr>
            </a:lvl2pPr>
            <a:lvl3pPr marL="685800" indent="-228600">
              <a:lnSpc>
                <a:spcPct val="100000"/>
              </a:lnSpc>
              <a:spcBef>
                <a:spcPts val="600"/>
              </a:spcBef>
              <a:buFont typeface="Wingdings" panose="05000000000000000000" pitchFamily="2" charset="2"/>
              <a:buChar char="§"/>
              <a:defRPr sz="1600">
                <a:solidFill>
                  <a:srgbClr val="000000"/>
                </a:solidFill>
              </a:defRPr>
            </a:lvl3pPr>
            <a:lvl4pPr marL="914400" indent="-228600">
              <a:lnSpc>
                <a:spcPct val="100000"/>
              </a:lnSpc>
              <a:spcBef>
                <a:spcPts val="600"/>
              </a:spcBef>
              <a:buFont typeface="Wingdings" panose="05000000000000000000" pitchFamily="2" charset="2"/>
              <a:buChar char="q"/>
              <a:defRPr sz="1400">
                <a:solidFill>
                  <a:srgbClr val="000000"/>
                </a:solidFill>
              </a:defRPr>
            </a:lvl4pPr>
            <a:lvl5pPr marL="1143000" indent="-2286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C7EFCCE7-3DCC-2743-324A-E384A093E80B}"/>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05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rgbClr val="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64998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 Placeholder 2">
            <a:extLst>
              <a:ext uri="{FF2B5EF4-FFF2-40B4-BE49-F238E27FC236}">
                <a16:creationId xmlns:a16="http://schemas.microsoft.com/office/drawing/2014/main" id="{84BDEE36-8614-5D6B-172A-D1DD7503458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77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dirty="0"/>
              <a:t>Click to edit Master title style</a:t>
            </a:r>
            <a:endParaRPr lang="en-AU" dirty="0"/>
          </a:p>
        </p:txBody>
      </p:sp>
      <p:pic>
        <p:nvPicPr>
          <p:cNvPr id="5" name="Picture 4">
            <a:extLst>
              <a:ext uri="{FF2B5EF4-FFF2-40B4-BE49-F238E27FC236}">
                <a16:creationId xmlns:a16="http://schemas.microsoft.com/office/drawing/2014/main" id="{3D80FF73-235C-4DAA-A2E1-12BDCFABFE4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66621" y="2095130"/>
            <a:ext cx="3058759" cy="1080000"/>
          </a:xfrm>
          <a:prstGeom prst="rect">
            <a:avLst/>
          </a:prstGeom>
        </p:spPr>
      </p:pic>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350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B4D0F73C-CBAD-0C90-16AF-E92F1FB9F18F}"/>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63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59F989-7D31-4BCA-952B-DE228B1C438A}"/>
              </a:ext>
            </a:extLst>
          </p:cNvPr>
          <p:cNvSpPr/>
          <p:nvPr userDrawn="1"/>
        </p:nvSpPr>
        <p:spPr>
          <a:xfrm>
            <a:off x="-1" y="1281852"/>
            <a:ext cx="12192001" cy="4294296"/>
          </a:xfrm>
          <a:prstGeom prst="rect">
            <a:avLst/>
          </a:prstGeom>
          <a:solidFill>
            <a:srgbClr val="0A3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AC7130-3C8F-42A9-80CD-1DB6181BD35C}"/>
              </a:ext>
            </a:extLst>
          </p:cNvPr>
          <p:cNvSpPr txBox="1"/>
          <p:nvPr userDrawn="1"/>
        </p:nvSpPr>
        <p:spPr>
          <a:xfrm>
            <a:off x="9498630" y="6051516"/>
            <a:ext cx="2276965" cy="338554"/>
          </a:xfrm>
          <a:prstGeom prst="rect">
            <a:avLst/>
          </a:prstGeom>
          <a:noFill/>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10000"/>
                  </a:schemeClr>
                </a:solidFill>
                <a:effectLst/>
                <a:uLnTx/>
                <a:uFillTx/>
              </a:rPr>
              <a:t>simplifyhealthcare.com</a:t>
            </a:r>
            <a:endParaRPr kumimoji="0" lang="en-IN" sz="1600" b="0" i="0" u="none" strike="noStrike" kern="0" cap="none" spc="0" normalizeH="0" baseline="0" noProof="0">
              <a:ln>
                <a:noFill/>
              </a:ln>
              <a:solidFill>
                <a:schemeClr val="bg2">
                  <a:lumMod val="10000"/>
                </a:schemeClr>
              </a:solidFill>
              <a:effectLst/>
              <a:uLnTx/>
              <a:uFillTx/>
            </a:endParaRPr>
          </a:p>
        </p:txBody>
      </p:sp>
      <p:pic>
        <p:nvPicPr>
          <p:cNvPr id="12" name="Picture 11">
            <a:extLst>
              <a:ext uri="{FF2B5EF4-FFF2-40B4-BE49-F238E27FC236}">
                <a16:creationId xmlns:a16="http://schemas.microsoft.com/office/drawing/2014/main" id="{732AB70E-D872-4777-9964-1A78CE4C78A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30637" y="325082"/>
            <a:ext cx="2775159" cy="711713"/>
          </a:xfrm>
          <a:prstGeom prst="rect">
            <a:avLst/>
          </a:prstGeom>
        </p:spPr>
      </p:pic>
      <p:sp>
        <p:nvSpPr>
          <p:cNvPr id="16" name="Picture Placeholder 2">
            <a:extLst>
              <a:ext uri="{FF2B5EF4-FFF2-40B4-BE49-F238E27FC236}">
                <a16:creationId xmlns:a16="http://schemas.microsoft.com/office/drawing/2014/main" id="{6E602667-BC52-4167-8EB3-014F63DBBA66}"/>
              </a:ext>
            </a:extLst>
          </p:cNvPr>
          <p:cNvSpPr>
            <a:spLocks noGrp="1"/>
          </p:cNvSpPr>
          <p:nvPr>
            <p:ph type="pic" sz="quarter" idx="10" hasCustomPrompt="1"/>
          </p:nvPr>
        </p:nvSpPr>
        <p:spPr>
          <a:xfrm>
            <a:off x="416405" y="5805544"/>
            <a:ext cx="4654096" cy="830498"/>
          </a:xfrm>
          <a:prstGeom prst="rect">
            <a:avLst/>
          </a:prstGeom>
        </p:spPr>
        <p:txBody>
          <a:bodyPr anchor="ctr">
            <a:normAutofit/>
          </a:bodyPr>
          <a:lstStyle>
            <a:lvl1pPr marL="0" indent="0" algn="ctr">
              <a:buNone/>
              <a:defRPr sz="2000">
                <a:solidFill>
                  <a:schemeClr val="tx1">
                    <a:lumMod val="50000"/>
                  </a:schemeClr>
                </a:solidFill>
              </a:defRPr>
            </a:lvl1pPr>
          </a:lstStyle>
          <a:p>
            <a:r>
              <a:rPr lang="en-US"/>
              <a:t>Client Logo</a:t>
            </a:r>
          </a:p>
        </p:txBody>
      </p:sp>
      <p:sp>
        <p:nvSpPr>
          <p:cNvPr id="13" name="Title 1">
            <a:extLst>
              <a:ext uri="{FF2B5EF4-FFF2-40B4-BE49-F238E27FC236}">
                <a16:creationId xmlns:a16="http://schemas.microsoft.com/office/drawing/2014/main" id="{DAA32154-D136-4BAD-BE4F-2337B5DF7089}"/>
              </a:ext>
            </a:extLst>
          </p:cNvPr>
          <p:cNvSpPr>
            <a:spLocks noGrp="1"/>
          </p:cNvSpPr>
          <p:nvPr>
            <p:ph type="title"/>
          </p:nvPr>
        </p:nvSpPr>
        <p:spPr>
          <a:xfrm>
            <a:off x="530637" y="1923285"/>
            <a:ext cx="4654096" cy="3011431"/>
          </a:xfrm>
          <a:prstGeom prst="rect">
            <a:avLst/>
          </a:prstGeom>
        </p:spPr>
        <p:txBody>
          <a:bodyPr tIns="0" anchor="ctr">
            <a:normAutofit/>
          </a:bodyPr>
          <a:lstStyle>
            <a:lvl1pPr algn="l">
              <a:lnSpc>
                <a:spcPct val="100000"/>
              </a:lnSpc>
              <a:defRPr sz="4000">
                <a:solidFill>
                  <a:schemeClr val="bg1"/>
                </a:solidFill>
                <a:latin typeface="Roboto Slab" pitchFamily="2" charset="0"/>
                <a:ea typeface="Roboto Slab" pitchFamily="2" charset="0"/>
              </a:defRPr>
            </a:lvl1pPr>
          </a:lstStyle>
          <a:p>
            <a:r>
              <a:rPr lang="en-US"/>
              <a:t>Click to edit Master title style</a:t>
            </a:r>
            <a:endParaRPr lang="en-AU"/>
          </a:p>
        </p:txBody>
      </p:sp>
      <p:sp>
        <p:nvSpPr>
          <p:cNvPr id="6" name="Text Placeholder 2">
            <a:extLst>
              <a:ext uri="{FF2B5EF4-FFF2-40B4-BE49-F238E27FC236}">
                <a16:creationId xmlns:a16="http://schemas.microsoft.com/office/drawing/2014/main" id="{25A0B628-3B49-909E-14A2-BF455C3EB8C2}"/>
              </a:ext>
            </a:extLst>
          </p:cNvPr>
          <p:cNvSpPr>
            <a:spLocks noGrp="1"/>
          </p:cNvSpPr>
          <p:nvPr>
            <p:ph idx="1" hasCustomPrompt="1"/>
          </p:nvPr>
        </p:nvSpPr>
        <p:spPr>
          <a:xfrm>
            <a:off x="9250532" y="456068"/>
            <a:ext cx="2410831" cy="449742"/>
          </a:xfrm>
          <a:prstGeom prst="rect">
            <a:avLst/>
          </a:prstGeom>
        </p:spPr>
        <p:txBody>
          <a:bodyPr vert="horz" lIns="91440" tIns="45720" rIns="91440" bIns="45720" rtlCol="0" anchor="ctr">
            <a:noAutofit/>
          </a:bodyPr>
          <a:lstStyle>
            <a:lvl1pPr marL="0" indent="0" algn="ctr">
              <a:buNone/>
              <a:defRPr sz="1600" b="1">
                <a:solidFill>
                  <a:schemeClr val="bg2">
                    <a:lumMod val="10000"/>
                  </a:schemeClr>
                </a:solidFill>
              </a:defRPr>
            </a:lvl1pPr>
            <a:lvl2pPr marL="457145" indent="0">
              <a:buNone/>
              <a:defRPr sz="1600"/>
            </a:lvl2pPr>
            <a:lvl3pPr marL="914291" indent="0">
              <a:buNone/>
              <a:defRPr sz="1600"/>
            </a:lvl3pPr>
            <a:lvl4pPr marL="1371436" indent="0">
              <a:buNone/>
              <a:defRPr sz="1600"/>
            </a:lvl4pPr>
            <a:lvl5pPr marL="1828583" indent="0">
              <a:buNone/>
              <a:defRPr sz="1600"/>
            </a:lvl5pPr>
          </a:lstStyle>
          <a:p>
            <a:pPr lvl="0"/>
            <a:r>
              <a:rPr lang="en-US"/>
              <a:t>Insert Date</a:t>
            </a:r>
          </a:p>
        </p:txBody>
      </p:sp>
      <p:pic>
        <p:nvPicPr>
          <p:cNvPr id="4" name="Picture 3" descr="A picture containing logo&#10;&#10;Description automatically generated">
            <a:extLst>
              <a:ext uri="{FF2B5EF4-FFF2-40B4-BE49-F238E27FC236}">
                <a16:creationId xmlns:a16="http://schemas.microsoft.com/office/drawing/2014/main" id="{1F4196A6-3290-2653-3D27-01648853A73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19519" y="1069906"/>
            <a:ext cx="5565364" cy="4718188"/>
          </a:xfrm>
          <a:prstGeom prst="rect">
            <a:avLst/>
          </a:prstGeom>
        </p:spPr>
      </p:pic>
    </p:spTree>
    <p:extLst>
      <p:ext uri="{BB962C8B-B14F-4D97-AF65-F5344CB8AC3E}">
        <p14:creationId xmlns:p14="http://schemas.microsoft.com/office/powerpoint/2010/main" val="399030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rgbClr val="000000"/>
                </a:solidFill>
              </a:defRPr>
            </a:lvl1pPr>
            <a:lvl2pPr marL="457200" indent="-228600">
              <a:lnSpc>
                <a:spcPct val="100000"/>
              </a:lnSpc>
              <a:spcBef>
                <a:spcPts val="600"/>
              </a:spcBef>
              <a:buFont typeface="Courier New" panose="02070309020205020404" pitchFamily="49" charset="0"/>
              <a:buChar char="o"/>
              <a:defRPr sz="1800">
                <a:solidFill>
                  <a:srgbClr val="000000"/>
                </a:solidFill>
              </a:defRPr>
            </a:lvl2pPr>
            <a:lvl3pPr marL="685800" indent="-228600">
              <a:lnSpc>
                <a:spcPct val="100000"/>
              </a:lnSpc>
              <a:spcBef>
                <a:spcPts val="600"/>
              </a:spcBef>
              <a:buFont typeface="Wingdings" panose="05000000000000000000" pitchFamily="2" charset="2"/>
              <a:buChar char="§"/>
              <a:defRPr sz="1600">
                <a:solidFill>
                  <a:srgbClr val="000000"/>
                </a:solidFill>
              </a:defRPr>
            </a:lvl3pPr>
            <a:lvl4pPr marL="914400" indent="-228600">
              <a:lnSpc>
                <a:spcPct val="100000"/>
              </a:lnSpc>
              <a:spcBef>
                <a:spcPts val="600"/>
              </a:spcBef>
              <a:buFont typeface="Wingdings" panose="05000000000000000000" pitchFamily="2" charset="2"/>
              <a:buChar char="q"/>
              <a:defRPr sz="1400">
                <a:solidFill>
                  <a:srgbClr val="000000"/>
                </a:solidFill>
              </a:defRPr>
            </a:lvl4pPr>
            <a:lvl5pPr marL="1143000" indent="-2286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4A586E4D-5ABB-C45C-6858-FB6754E405E3}"/>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698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2370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AE202C4E-37E3-481C-3358-610CA8A3C461}"/>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07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descr="Logo&#10;&#10;Description automatically generated">
            <a:extLst>
              <a:ext uri="{FF2B5EF4-FFF2-40B4-BE49-F238E27FC236}">
                <a16:creationId xmlns:a16="http://schemas.microsoft.com/office/drawing/2014/main" id="{27ED823C-1C7E-D082-B1FB-1E5C44AC39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1098" y="2121155"/>
            <a:ext cx="4489805" cy="1080000"/>
          </a:xfrm>
          <a:prstGeom prst="rect">
            <a:avLst/>
          </a:prstGeom>
        </p:spPr>
      </p:pic>
    </p:spTree>
    <p:extLst>
      <p:ext uri="{BB962C8B-B14F-4D97-AF65-F5344CB8AC3E}">
        <p14:creationId xmlns:p14="http://schemas.microsoft.com/office/powerpoint/2010/main" val="269770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66AB2D4A-E21C-8524-0E0D-74B7C6EDAFE7}"/>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3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rgbClr val="000000"/>
                </a:solidFill>
              </a:defRPr>
            </a:lvl1pPr>
            <a:lvl2pPr marL="457200" indent="-228600">
              <a:lnSpc>
                <a:spcPct val="100000"/>
              </a:lnSpc>
              <a:spcBef>
                <a:spcPts val="600"/>
              </a:spcBef>
              <a:buFont typeface="Courier New" panose="02070309020205020404" pitchFamily="49" charset="0"/>
              <a:buChar char="o"/>
              <a:defRPr sz="1800">
                <a:solidFill>
                  <a:srgbClr val="000000"/>
                </a:solidFill>
              </a:defRPr>
            </a:lvl2pPr>
            <a:lvl3pPr marL="685800" indent="-228600">
              <a:lnSpc>
                <a:spcPct val="100000"/>
              </a:lnSpc>
              <a:spcBef>
                <a:spcPts val="600"/>
              </a:spcBef>
              <a:buFont typeface="Wingdings" panose="05000000000000000000" pitchFamily="2" charset="2"/>
              <a:buChar char="§"/>
              <a:defRPr sz="1600">
                <a:solidFill>
                  <a:srgbClr val="000000"/>
                </a:solidFill>
              </a:defRPr>
            </a:lvl3pPr>
            <a:lvl4pPr marL="914400" indent="-228600">
              <a:lnSpc>
                <a:spcPct val="100000"/>
              </a:lnSpc>
              <a:spcBef>
                <a:spcPts val="600"/>
              </a:spcBef>
              <a:buFont typeface="Wingdings" panose="05000000000000000000" pitchFamily="2" charset="2"/>
              <a:buChar char="q"/>
              <a:defRPr sz="1400">
                <a:solidFill>
                  <a:srgbClr val="000000"/>
                </a:solidFill>
              </a:defRPr>
            </a:lvl4pPr>
            <a:lvl5pPr marL="1143000" indent="-2286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6500204D-199E-9A09-8D6A-F275E1C4BA26}"/>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01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2070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1B6D3E93-4F25-541E-C574-49930663CC9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125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Logo&#10;&#10;Description automatically generated">
            <a:extLst>
              <a:ext uri="{FF2B5EF4-FFF2-40B4-BE49-F238E27FC236}">
                <a16:creationId xmlns:a16="http://schemas.microsoft.com/office/drawing/2014/main" id="{409413D9-3972-9079-E913-C1A290CA5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6116" y="2121155"/>
            <a:ext cx="4959768" cy="1080000"/>
          </a:xfrm>
          <a:prstGeom prst="rect">
            <a:avLst/>
          </a:prstGeom>
        </p:spPr>
      </p:pic>
    </p:spTree>
    <p:extLst>
      <p:ext uri="{BB962C8B-B14F-4D97-AF65-F5344CB8AC3E}">
        <p14:creationId xmlns:p14="http://schemas.microsoft.com/office/powerpoint/2010/main" val="130891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37869C4F-8438-E47D-D69A-3286ADA06F56}"/>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837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59F989-7D31-4BCA-952B-DE228B1C438A}"/>
              </a:ext>
            </a:extLst>
          </p:cNvPr>
          <p:cNvSpPr/>
          <p:nvPr userDrawn="1"/>
        </p:nvSpPr>
        <p:spPr>
          <a:xfrm>
            <a:off x="-1" y="0"/>
            <a:ext cx="12192001"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D41F37-88F8-DFF9-F41A-D744A459C2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140171" y="497065"/>
            <a:ext cx="7051828" cy="5863870"/>
          </a:xfrm>
          <a:prstGeom prst="rect">
            <a:avLst/>
          </a:prstGeom>
        </p:spPr>
      </p:pic>
      <p:sp>
        <p:nvSpPr>
          <p:cNvPr id="9" name="TextBox 8">
            <a:extLst>
              <a:ext uri="{FF2B5EF4-FFF2-40B4-BE49-F238E27FC236}">
                <a16:creationId xmlns:a16="http://schemas.microsoft.com/office/drawing/2014/main" id="{E6AC7130-3C8F-42A9-80CD-1DB6181BD35C}"/>
              </a:ext>
            </a:extLst>
          </p:cNvPr>
          <p:cNvSpPr txBox="1"/>
          <p:nvPr userDrawn="1"/>
        </p:nvSpPr>
        <p:spPr>
          <a:xfrm>
            <a:off x="1634790" y="6074645"/>
            <a:ext cx="2276965" cy="338554"/>
          </a:xfrm>
          <a:prstGeom prst="rect">
            <a:avLst/>
          </a:prstGeom>
          <a:noFill/>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10000"/>
                  </a:schemeClr>
                </a:solidFill>
                <a:effectLst/>
                <a:uLnTx/>
                <a:uFillTx/>
              </a:rPr>
              <a:t>simplifyhealthcare.com</a:t>
            </a:r>
            <a:endParaRPr kumimoji="0" lang="en-IN" sz="1600" b="0" i="0" u="none" strike="noStrike" kern="0" cap="none" spc="0" normalizeH="0" baseline="0" noProof="0">
              <a:ln>
                <a:noFill/>
              </a:ln>
              <a:solidFill>
                <a:schemeClr val="bg2">
                  <a:lumMod val="10000"/>
                </a:schemeClr>
              </a:solidFill>
              <a:effectLst/>
              <a:uLnTx/>
              <a:uFillTx/>
            </a:endParaRPr>
          </a:p>
        </p:txBody>
      </p:sp>
      <p:pic>
        <p:nvPicPr>
          <p:cNvPr id="12" name="Picture 11">
            <a:extLst>
              <a:ext uri="{FF2B5EF4-FFF2-40B4-BE49-F238E27FC236}">
                <a16:creationId xmlns:a16="http://schemas.microsoft.com/office/drawing/2014/main" id="{732AB70E-D872-4777-9964-1A78CE4C78A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530637" y="531875"/>
            <a:ext cx="2775159" cy="711713"/>
          </a:xfrm>
          <a:prstGeom prst="rect">
            <a:avLst/>
          </a:prstGeom>
        </p:spPr>
      </p:pic>
      <p:sp>
        <p:nvSpPr>
          <p:cNvPr id="16" name="Picture Placeholder 2">
            <a:extLst>
              <a:ext uri="{FF2B5EF4-FFF2-40B4-BE49-F238E27FC236}">
                <a16:creationId xmlns:a16="http://schemas.microsoft.com/office/drawing/2014/main" id="{6E602667-BC52-4167-8EB3-014F63DBBA66}"/>
              </a:ext>
            </a:extLst>
          </p:cNvPr>
          <p:cNvSpPr>
            <a:spLocks noGrp="1"/>
          </p:cNvSpPr>
          <p:nvPr>
            <p:ph type="pic" sz="quarter" idx="10" hasCustomPrompt="1"/>
          </p:nvPr>
        </p:nvSpPr>
        <p:spPr>
          <a:xfrm>
            <a:off x="530637" y="4888183"/>
            <a:ext cx="4654096" cy="1079957"/>
          </a:xfrm>
          <a:prstGeom prst="rect">
            <a:avLst/>
          </a:prstGeom>
        </p:spPr>
        <p:txBody>
          <a:bodyPr anchor="ctr">
            <a:normAutofit/>
          </a:bodyPr>
          <a:lstStyle>
            <a:lvl1pPr marL="0" indent="0" algn="ctr">
              <a:buNone/>
              <a:defRPr sz="2000">
                <a:solidFill>
                  <a:schemeClr val="tx1">
                    <a:lumMod val="50000"/>
                  </a:schemeClr>
                </a:solidFill>
              </a:defRPr>
            </a:lvl1pPr>
          </a:lstStyle>
          <a:p>
            <a:r>
              <a:rPr lang="en-US"/>
              <a:t>Client Logo</a:t>
            </a:r>
          </a:p>
        </p:txBody>
      </p:sp>
      <p:sp>
        <p:nvSpPr>
          <p:cNvPr id="17" name="Text Placeholder 2">
            <a:extLst>
              <a:ext uri="{FF2B5EF4-FFF2-40B4-BE49-F238E27FC236}">
                <a16:creationId xmlns:a16="http://schemas.microsoft.com/office/drawing/2014/main" id="{3C898A8E-816E-430F-BA93-F2EC003D5E59}"/>
              </a:ext>
            </a:extLst>
          </p:cNvPr>
          <p:cNvSpPr>
            <a:spLocks noGrp="1"/>
          </p:cNvSpPr>
          <p:nvPr>
            <p:ph idx="1" hasCustomPrompt="1"/>
          </p:nvPr>
        </p:nvSpPr>
        <p:spPr>
          <a:xfrm>
            <a:off x="9250532" y="530352"/>
            <a:ext cx="2410831" cy="449742"/>
          </a:xfrm>
          <a:prstGeom prst="rect">
            <a:avLst/>
          </a:prstGeom>
        </p:spPr>
        <p:txBody>
          <a:bodyPr vert="horz" lIns="91440" tIns="45720" rIns="91440" bIns="45720" rtlCol="0" anchor="ctr">
            <a:noAutofit/>
          </a:bodyPr>
          <a:lstStyle>
            <a:lvl1pPr marL="0" indent="0" algn="ctr">
              <a:buNone/>
              <a:defRPr sz="1600" b="1">
                <a:solidFill>
                  <a:schemeClr val="bg2">
                    <a:lumMod val="10000"/>
                  </a:schemeClr>
                </a:solidFill>
              </a:defRPr>
            </a:lvl1pPr>
            <a:lvl2pPr marL="457145" indent="0">
              <a:buNone/>
              <a:defRPr sz="1600"/>
            </a:lvl2pPr>
            <a:lvl3pPr marL="914291" indent="0">
              <a:buNone/>
              <a:defRPr sz="1600"/>
            </a:lvl3pPr>
            <a:lvl4pPr marL="1371436" indent="0">
              <a:buNone/>
              <a:defRPr sz="1600"/>
            </a:lvl4pPr>
            <a:lvl5pPr marL="1828583" indent="0">
              <a:buNone/>
              <a:defRPr sz="1600"/>
            </a:lvl5pPr>
          </a:lstStyle>
          <a:p>
            <a:pPr lvl="0"/>
            <a:r>
              <a:rPr lang="en-US"/>
              <a:t>Insert Date</a:t>
            </a:r>
          </a:p>
        </p:txBody>
      </p:sp>
      <p:sp>
        <p:nvSpPr>
          <p:cNvPr id="13" name="Title 1">
            <a:extLst>
              <a:ext uri="{FF2B5EF4-FFF2-40B4-BE49-F238E27FC236}">
                <a16:creationId xmlns:a16="http://schemas.microsoft.com/office/drawing/2014/main" id="{DAA32154-D136-4BAD-BE4F-2337B5DF7089}"/>
              </a:ext>
            </a:extLst>
          </p:cNvPr>
          <p:cNvSpPr>
            <a:spLocks noGrp="1"/>
          </p:cNvSpPr>
          <p:nvPr>
            <p:ph type="title"/>
          </p:nvPr>
        </p:nvSpPr>
        <p:spPr>
          <a:xfrm>
            <a:off x="530637" y="1646773"/>
            <a:ext cx="4654096" cy="3011431"/>
          </a:xfrm>
          <a:prstGeom prst="rect">
            <a:avLst/>
          </a:prstGeom>
        </p:spPr>
        <p:txBody>
          <a:bodyPr tIns="0" anchor="ctr">
            <a:normAutofit/>
          </a:bodyPr>
          <a:lstStyle>
            <a:lvl1pPr algn="l">
              <a:lnSpc>
                <a:spcPct val="100000"/>
              </a:lnSpc>
              <a:defRPr sz="4000">
                <a:solidFill>
                  <a:srgbClr val="013668"/>
                </a:solidFill>
                <a:latin typeface="Roboto Slab" pitchFamily="2" charset="0"/>
                <a:ea typeface="Roboto Slab" pitchFamily="2" charset="0"/>
              </a:defRPr>
            </a:lvl1pPr>
          </a:lstStyle>
          <a:p>
            <a:r>
              <a:rPr lang="en-US"/>
              <a:t>Click to edit Master title style</a:t>
            </a:r>
            <a:endParaRPr lang="en-AU"/>
          </a:p>
        </p:txBody>
      </p:sp>
    </p:spTree>
    <p:extLst>
      <p:ext uri="{BB962C8B-B14F-4D97-AF65-F5344CB8AC3E}">
        <p14:creationId xmlns:p14="http://schemas.microsoft.com/office/powerpoint/2010/main" val="1842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4A77D701-E5C5-1788-0C25-CE0FC026615B}"/>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76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4797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6CD3DE16-C007-E41E-8404-40B5C7323BD4}"/>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898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descr="Logo&#10;&#10;Description automatically generated">
            <a:extLst>
              <a:ext uri="{FF2B5EF4-FFF2-40B4-BE49-F238E27FC236}">
                <a16:creationId xmlns:a16="http://schemas.microsoft.com/office/drawing/2014/main" id="{A2E75BE2-0518-B881-CD7D-2E1DAA7757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3882" y="2121155"/>
            <a:ext cx="5844236" cy="1080000"/>
          </a:xfrm>
          <a:prstGeom prst="rect">
            <a:avLst/>
          </a:prstGeom>
        </p:spPr>
      </p:pic>
    </p:spTree>
    <p:extLst>
      <p:ext uri="{BB962C8B-B14F-4D97-AF65-F5344CB8AC3E}">
        <p14:creationId xmlns:p14="http://schemas.microsoft.com/office/powerpoint/2010/main" val="99060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 Placeholder 2">
            <a:extLst>
              <a:ext uri="{FF2B5EF4-FFF2-40B4-BE49-F238E27FC236}">
                <a16:creationId xmlns:a16="http://schemas.microsoft.com/office/drawing/2014/main" id="{EFD42FBC-8F56-3E63-DEEB-297AE02805C1}"/>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945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328E333A-6040-15E5-1EA6-11B8CE378EED}"/>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54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637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14FFB38D-F896-BE4D-6BE9-5A8986166023}"/>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489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Logo&#10;&#10;Description automatically generated">
            <a:extLst>
              <a:ext uri="{FF2B5EF4-FFF2-40B4-BE49-F238E27FC236}">
                <a16:creationId xmlns:a16="http://schemas.microsoft.com/office/drawing/2014/main" id="{01B3D94A-E2DF-CB3A-F021-885EF9EBB3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0760" y="2121155"/>
            <a:ext cx="5770480" cy="1080000"/>
          </a:xfrm>
          <a:prstGeom prst="rect">
            <a:avLst/>
          </a:prstGeom>
        </p:spPr>
      </p:pic>
    </p:spTree>
    <p:extLst>
      <p:ext uri="{BB962C8B-B14F-4D97-AF65-F5344CB8AC3E}">
        <p14:creationId xmlns:p14="http://schemas.microsoft.com/office/powerpoint/2010/main" val="229964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CCDD29B4-DE8E-1ADA-ADE9-1119AFC583DA}"/>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5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F00047-0488-F6AD-E54E-3BAB4C9EBEA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3709"/>
            <a:ext cx="12201285" cy="6857999"/>
          </a:xfrm>
          <a:prstGeom prst="rect">
            <a:avLst/>
          </a:prstGeom>
        </p:spPr>
      </p:pic>
      <p:sp>
        <p:nvSpPr>
          <p:cNvPr id="9" name="TextBox 8">
            <a:extLst>
              <a:ext uri="{FF2B5EF4-FFF2-40B4-BE49-F238E27FC236}">
                <a16:creationId xmlns:a16="http://schemas.microsoft.com/office/drawing/2014/main" id="{E6AC7130-3C8F-42A9-80CD-1DB6181BD35C}"/>
              </a:ext>
            </a:extLst>
          </p:cNvPr>
          <p:cNvSpPr txBox="1"/>
          <p:nvPr userDrawn="1"/>
        </p:nvSpPr>
        <p:spPr>
          <a:xfrm>
            <a:off x="1634790" y="6074645"/>
            <a:ext cx="2276965" cy="338554"/>
          </a:xfrm>
          <a:prstGeom prst="rect">
            <a:avLst/>
          </a:prstGeom>
          <a:noFill/>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10000"/>
                  </a:schemeClr>
                </a:solidFill>
                <a:effectLst/>
                <a:uLnTx/>
                <a:uFillTx/>
              </a:rPr>
              <a:t>simplifyhealthcare.com</a:t>
            </a:r>
            <a:endParaRPr kumimoji="0" lang="en-IN" sz="1600" b="0" i="0" u="none" strike="noStrike" kern="0" cap="none" spc="0" normalizeH="0" baseline="0" noProof="0">
              <a:ln>
                <a:noFill/>
              </a:ln>
              <a:solidFill>
                <a:schemeClr val="bg2">
                  <a:lumMod val="10000"/>
                </a:schemeClr>
              </a:solidFill>
              <a:effectLst/>
              <a:uLnTx/>
              <a:uFillTx/>
            </a:endParaRPr>
          </a:p>
        </p:txBody>
      </p:sp>
      <p:sp>
        <p:nvSpPr>
          <p:cNvPr id="16" name="Picture Placeholder 2">
            <a:extLst>
              <a:ext uri="{FF2B5EF4-FFF2-40B4-BE49-F238E27FC236}">
                <a16:creationId xmlns:a16="http://schemas.microsoft.com/office/drawing/2014/main" id="{6E602667-BC52-4167-8EB3-014F63DBBA66}"/>
              </a:ext>
            </a:extLst>
          </p:cNvPr>
          <p:cNvSpPr>
            <a:spLocks noGrp="1"/>
          </p:cNvSpPr>
          <p:nvPr>
            <p:ph type="pic" sz="quarter" idx="10" hasCustomPrompt="1"/>
          </p:nvPr>
        </p:nvSpPr>
        <p:spPr>
          <a:xfrm>
            <a:off x="530637" y="4888183"/>
            <a:ext cx="4654096" cy="1079957"/>
          </a:xfrm>
          <a:prstGeom prst="rect">
            <a:avLst/>
          </a:prstGeom>
        </p:spPr>
        <p:txBody>
          <a:bodyPr anchor="ctr">
            <a:normAutofit/>
          </a:bodyPr>
          <a:lstStyle>
            <a:lvl1pPr marL="0" indent="0" algn="ctr">
              <a:buNone/>
              <a:defRPr sz="2000">
                <a:solidFill>
                  <a:schemeClr val="tx1">
                    <a:lumMod val="50000"/>
                  </a:schemeClr>
                </a:solidFill>
              </a:defRPr>
            </a:lvl1pPr>
          </a:lstStyle>
          <a:p>
            <a:r>
              <a:rPr lang="en-US"/>
              <a:t>Client Logo</a:t>
            </a:r>
          </a:p>
        </p:txBody>
      </p:sp>
      <p:sp>
        <p:nvSpPr>
          <p:cNvPr id="17" name="Text Placeholder 2">
            <a:extLst>
              <a:ext uri="{FF2B5EF4-FFF2-40B4-BE49-F238E27FC236}">
                <a16:creationId xmlns:a16="http://schemas.microsoft.com/office/drawing/2014/main" id="{3C898A8E-816E-430F-BA93-F2EC003D5E59}"/>
              </a:ext>
            </a:extLst>
          </p:cNvPr>
          <p:cNvSpPr>
            <a:spLocks noGrp="1"/>
          </p:cNvSpPr>
          <p:nvPr>
            <p:ph idx="1" hasCustomPrompt="1"/>
          </p:nvPr>
        </p:nvSpPr>
        <p:spPr>
          <a:xfrm>
            <a:off x="9250532" y="530352"/>
            <a:ext cx="2410831" cy="449742"/>
          </a:xfrm>
          <a:prstGeom prst="rect">
            <a:avLst/>
          </a:prstGeom>
        </p:spPr>
        <p:txBody>
          <a:bodyPr vert="horz" lIns="91440" tIns="45720" rIns="91440" bIns="45720" rtlCol="0" anchor="ctr">
            <a:noAutofit/>
          </a:bodyPr>
          <a:lstStyle>
            <a:lvl1pPr marL="0" indent="0" algn="ctr">
              <a:buNone/>
              <a:defRPr sz="1600" b="1">
                <a:solidFill>
                  <a:schemeClr val="bg2">
                    <a:lumMod val="10000"/>
                  </a:schemeClr>
                </a:solidFill>
              </a:defRPr>
            </a:lvl1pPr>
            <a:lvl2pPr marL="457145" indent="0">
              <a:buNone/>
              <a:defRPr sz="1600"/>
            </a:lvl2pPr>
            <a:lvl3pPr marL="914291" indent="0">
              <a:buNone/>
              <a:defRPr sz="1600"/>
            </a:lvl3pPr>
            <a:lvl4pPr marL="1371436" indent="0">
              <a:buNone/>
              <a:defRPr sz="1600"/>
            </a:lvl4pPr>
            <a:lvl5pPr marL="1828583" indent="0">
              <a:buNone/>
              <a:defRPr sz="1600"/>
            </a:lvl5pPr>
          </a:lstStyle>
          <a:p>
            <a:pPr lvl="0"/>
            <a:r>
              <a:rPr lang="en-US"/>
              <a:t>Insert Date</a:t>
            </a:r>
          </a:p>
        </p:txBody>
      </p:sp>
      <p:sp>
        <p:nvSpPr>
          <p:cNvPr id="13" name="Title 1">
            <a:extLst>
              <a:ext uri="{FF2B5EF4-FFF2-40B4-BE49-F238E27FC236}">
                <a16:creationId xmlns:a16="http://schemas.microsoft.com/office/drawing/2014/main" id="{DAA32154-D136-4BAD-BE4F-2337B5DF7089}"/>
              </a:ext>
            </a:extLst>
          </p:cNvPr>
          <p:cNvSpPr>
            <a:spLocks noGrp="1"/>
          </p:cNvSpPr>
          <p:nvPr>
            <p:ph type="title"/>
          </p:nvPr>
        </p:nvSpPr>
        <p:spPr>
          <a:xfrm>
            <a:off x="530637" y="1646773"/>
            <a:ext cx="4654096" cy="3011431"/>
          </a:xfrm>
          <a:prstGeom prst="rect">
            <a:avLst/>
          </a:prstGeom>
        </p:spPr>
        <p:txBody>
          <a:bodyPr tIns="0" anchor="ctr">
            <a:normAutofit/>
          </a:bodyPr>
          <a:lstStyle>
            <a:lvl1pPr algn="l">
              <a:lnSpc>
                <a:spcPct val="100000"/>
              </a:lnSpc>
              <a:defRPr sz="4000">
                <a:solidFill>
                  <a:srgbClr val="013668"/>
                </a:solidFill>
                <a:latin typeface="Roboto Slab" pitchFamily="2" charset="0"/>
                <a:ea typeface="Roboto Slab" pitchFamily="2" charset="0"/>
              </a:defRPr>
            </a:lvl1pPr>
          </a:lstStyle>
          <a:p>
            <a:r>
              <a:rPr lang="en-US"/>
              <a:t>Click to edit Master title style</a:t>
            </a:r>
            <a:endParaRPr lang="en-AU"/>
          </a:p>
        </p:txBody>
      </p:sp>
      <p:pic>
        <p:nvPicPr>
          <p:cNvPr id="2" name="Picture 1">
            <a:extLst>
              <a:ext uri="{FF2B5EF4-FFF2-40B4-BE49-F238E27FC236}">
                <a16:creationId xmlns:a16="http://schemas.microsoft.com/office/drawing/2014/main" id="{3438BE59-B300-DAB4-2708-4C860D6CE0E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530637" y="531875"/>
            <a:ext cx="2775159" cy="711713"/>
          </a:xfrm>
          <a:prstGeom prst="rect">
            <a:avLst/>
          </a:prstGeom>
        </p:spPr>
      </p:pic>
    </p:spTree>
    <p:extLst>
      <p:ext uri="{BB962C8B-B14F-4D97-AF65-F5344CB8AC3E}">
        <p14:creationId xmlns:p14="http://schemas.microsoft.com/office/powerpoint/2010/main" val="216035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2E58D33F-B97F-A267-F1A5-BF9D6114E782}"/>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04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14007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F9F73EA5-2A56-08D8-009E-47FF047B1D7D}"/>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717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descr="Logo&#10;&#10;Description automatically generated">
            <a:extLst>
              <a:ext uri="{FF2B5EF4-FFF2-40B4-BE49-F238E27FC236}">
                <a16:creationId xmlns:a16="http://schemas.microsoft.com/office/drawing/2014/main" id="{E17B6CFD-C9C1-06F4-2F56-1B00CED54BA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0891" y="2121155"/>
            <a:ext cx="3110218" cy="1080000"/>
          </a:xfrm>
          <a:prstGeom prst="rect">
            <a:avLst/>
          </a:prstGeom>
        </p:spPr>
      </p:pic>
    </p:spTree>
    <p:extLst>
      <p:ext uri="{BB962C8B-B14F-4D97-AF65-F5344CB8AC3E}">
        <p14:creationId xmlns:p14="http://schemas.microsoft.com/office/powerpoint/2010/main" val="411083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D7E7BC89-E586-BBEA-952E-E1DD18DF2184}"/>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chemeClr val="bg1"/>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6211AA5C-F474-76FB-3B86-E5C137A98A68}"/>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287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4189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44FFE182-C863-AF9A-830C-EDD4ED16891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4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Logo&#10;&#10;Description automatically generated">
            <a:extLst>
              <a:ext uri="{FF2B5EF4-FFF2-40B4-BE49-F238E27FC236}">
                <a16:creationId xmlns:a16="http://schemas.microsoft.com/office/drawing/2014/main" id="{2E055B28-B4D0-F2C9-BBBA-29093D0396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7249" y="2121155"/>
            <a:ext cx="2837502" cy="1080000"/>
          </a:xfrm>
          <a:prstGeom prst="rect">
            <a:avLst/>
          </a:prstGeom>
        </p:spPr>
      </p:pic>
    </p:spTree>
    <p:extLst>
      <p:ext uri="{BB962C8B-B14F-4D97-AF65-F5344CB8AC3E}">
        <p14:creationId xmlns:p14="http://schemas.microsoft.com/office/powerpoint/2010/main" val="275338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B12B262C-2FD3-05B6-59C6-0ED1E065727E}"/>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426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29B0A-96AC-D8CA-FB50-3434166A8B34}"/>
              </a:ext>
            </a:extLst>
          </p:cNvPr>
          <p:cNvSpPr/>
          <p:nvPr userDrawn="1"/>
        </p:nvSpPr>
        <p:spPr>
          <a:xfrm>
            <a:off x="326477" y="344045"/>
            <a:ext cx="11539046" cy="5812898"/>
          </a:xfrm>
          <a:prstGeom prst="rect">
            <a:avLst/>
          </a:prstGeom>
          <a:solidFill>
            <a:srgbClr val="013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1374457" y="2799951"/>
            <a:ext cx="3417765" cy="901086"/>
          </a:xfrm>
          <a:prstGeom prst="rect">
            <a:avLst/>
          </a:prstGeom>
          <a:noFill/>
        </p:spPr>
        <p:txBody>
          <a:bodyPr vert="horz" lIns="0" tIns="0" rIns="0" bIns="0" rtlCol="0" anchor="ctr" anchorCtr="0">
            <a:normAutofit/>
          </a:bodyPr>
          <a:lstStyle>
            <a:lvl1pPr>
              <a:lnSpc>
                <a:spcPct val="100000"/>
              </a:lnSpc>
              <a:defRPr sz="2800">
                <a:solidFill>
                  <a:schemeClr val="bg1"/>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5211192" y="1538382"/>
            <a:ext cx="5606351" cy="3424224"/>
          </a:xfrm>
          <a:prstGeom prst="rect">
            <a:avLst/>
          </a:prstGeom>
          <a:noFill/>
        </p:spPr>
        <p:txBody>
          <a:bodyPr vert="horz" lIns="0" tIns="0" rIns="0" bIns="0" rtlCol="0" anchor="ctr">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E88037B6-9C9D-A4CB-2C44-A967B9E0F91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A3C87E-B545-5838-5F3C-3DF4B83048F5}"/>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949731A4-5921-FDCE-7C15-AB71C2924673}"/>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C58B24A5-7D27-89B6-5CA5-1EAC2412C4D0}"/>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6F86931-0E4C-CBA6-37D4-DCBE7C90953D}"/>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A73C9F2A-9627-9695-E4A1-9F898C2E73B2}"/>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60B6087-33AE-ECC1-5EB5-DBC7A5C03CF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617C0550-985C-882A-77E1-0F9B0A211D95}"/>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9317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F194677C-2FE5-9452-6439-2A51D37C25DB}"/>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480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08307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FA1E945B-1124-5E84-7A1E-2E9B38F18B0D}"/>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9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descr="Logo&#10;&#10;Description automatically generated">
            <a:extLst>
              <a:ext uri="{FF2B5EF4-FFF2-40B4-BE49-F238E27FC236}">
                <a16:creationId xmlns:a16="http://schemas.microsoft.com/office/drawing/2014/main" id="{948B2F13-72D5-A826-99D2-8DB5F57828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49542" y="2121155"/>
            <a:ext cx="3892916" cy="1080000"/>
          </a:xfrm>
          <a:prstGeom prst="rect">
            <a:avLst/>
          </a:prstGeom>
        </p:spPr>
      </p:pic>
    </p:spTree>
    <p:extLst>
      <p:ext uri="{BB962C8B-B14F-4D97-AF65-F5344CB8AC3E}">
        <p14:creationId xmlns:p14="http://schemas.microsoft.com/office/powerpoint/2010/main" val="112732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288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86C82A34-C9B1-6F3C-66CE-3D9ECCA4F141}"/>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8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7F8F3E77-1B6C-3275-DACC-CC1BC75CB7AF}"/>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02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4099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702F73E5-33FD-E5D5-8EF7-495724275339}"/>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981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Logo&#10;&#10;Description automatically generated">
            <a:extLst>
              <a:ext uri="{FF2B5EF4-FFF2-40B4-BE49-F238E27FC236}">
                <a16:creationId xmlns:a16="http://schemas.microsoft.com/office/drawing/2014/main" id="{D91047B7-866E-2C47-40AB-4669300661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0161" y="2121155"/>
            <a:ext cx="2631679" cy="1080000"/>
          </a:xfrm>
          <a:prstGeom prst="rect">
            <a:avLst/>
          </a:prstGeom>
        </p:spPr>
      </p:pic>
    </p:spTree>
    <p:extLst>
      <p:ext uri="{BB962C8B-B14F-4D97-AF65-F5344CB8AC3E}">
        <p14:creationId xmlns:p14="http://schemas.microsoft.com/office/powerpoint/2010/main" val="320718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2AC4519A-339D-27C0-866C-8C3E41F22A5F}"/>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165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B19B553-1D79-E6E2-B989-5C2541A9CE5A}"/>
              </a:ext>
            </a:extLst>
          </p:cNvPr>
          <p:cNvSpPr/>
          <p:nvPr userDrawn="1"/>
        </p:nvSpPr>
        <p:spPr>
          <a:xfrm>
            <a:off x="326477" y="344045"/>
            <a:ext cx="11539046" cy="5812898"/>
          </a:xfrm>
          <a:prstGeom prst="rect">
            <a:avLst/>
          </a:prstGeom>
          <a:solidFill>
            <a:srgbClr val="013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chemeClr val="bg1"/>
                </a:solidFill>
                <a:latin typeface="Roboto Slab" pitchFamily="2" charset="0"/>
                <a:ea typeface="Roboto Slab" pitchFamily="2" charset="0"/>
              </a:defRPr>
            </a:lvl1pPr>
          </a:lstStyle>
          <a:p>
            <a:r>
              <a:rPr lang="en-US"/>
              <a:t>Click to edit Master title style</a:t>
            </a:r>
          </a:p>
        </p:txBody>
      </p:sp>
      <p:sp>
        <p:nvSpPr>
          <p:cNvPr id="3" name="TextBox 2">
            <a:extLst>
              <a:ext uri="{FF2B5EF4-FFF2-40B4-BE49-F238E27FC236}">
                <a16:creationId xmlns:a16="http://schemas.microsoft.com/office/drawing/2014/main" id="{155686BA-5467-DD68-3D6A-EFB2D309BCDC}"/>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4" name="TextBox 3">
            <a:extLst>
              <a:ext uri="{FF2B5EF4-FFF2-40B4-BE49-F238E27FC236}">
                <a16:creationId xmlns:a16="http://schemas.microsoft.com/office/drawing/2014/main" id="{C876A5F6-E586-7C7D-52AB-C9CDF086BBD4}"/>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sp>
        <p:nvSpPr>
          <p:cNvPr id="6" name="Slide Number Placeholder 4">
            <a:extLst>
              <a:ext uri="{FF2B5EF4-FFF2-40B4-BE49-F238E27FC236}">
                <a16:creationId xmlns:a16="http://schemas.microsoft.com/office/drawing/2014/main" id="{77006B25-F210-9CE6-3A3C-66EBDB331009}"/>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7" name="Straight Connector 6">
            <a:extLst>
              <a:ext uri="{FF2B5EF4-FFF2-40B4-BE49-F238E27FC236}">
                <a16:creationId xmlns:a16="http://schemas.microsoft.com/office/drawing/2014/main" id="{8276FD41-7910-5BF0-632B-642752F3D24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AC619C-42CA-AF8B-8B9F-4A287F667D10}"/>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FCBF907C-61B1-E61E-EE85-4C02C4B7C707}"/>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D24DE7D9-9422-50E0-1323-217EB20BD1CA}"/>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89137DF-54D2-681B-0AB1-A437A6013A7D}"/>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A72BA0C-596F-7D31-6F06-D6C0CBA6511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6340038-40BF-5906-7274-01753A2E6F2E}"/>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CA0632A-1F37-740D-15CE-AAD30CBB02BC}"/>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8" name="Picture 7">
            <a:extLst>
              <a:ext uri="{FF2B5EF4-FFF2-40B4-BE49-F238E27FC236}">
                <a16:creationId xmlns:a16="http://schemas.microsoft.com/office/drawing/2014/main" id="{E655E892-B6C5-CDC1-4E0E-A6C2101B2F3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383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7243F501-B64D-0C22-3DEF-3D72DC83EE25}"/>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257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1169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25E75E8-ED68-1E17-7468-E432F5760054}"/>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348C9D1F-0B33-ED2D-53CF-F997809D7630}"/>
              </a:ext>
            </a:extLst>
          </p:cNvPr>
          <p:cNvGrpSpPr/>
          <p:nvPr userDrawn="1"/>
        </p:nvGrpSpPr>
        <p:grpSpPr>
          <a:xfrm>
            <a:off x="11024982" y="105669"/>
            <a:ext cx="838405" cy="102643"/>
            <a:chOff x="11024982" y="105669"/>
            <a:chExt cx="838405" cy="102643"/>
          </a:xfrm>
        </p:grpSpPr>
        <p:sp>
          <p:nvSpPr>
            <p:cNvPr id="20" name="Oval 19">
              <a:extLst>
                <a:ext uri="{FF2B5EF4-FFF2-40B4-BE49-F238E27FC236}">
                  <a16:creationId xmlns:a16="http://schemas.microsoft.com/office/drawing/2014/main" id="{417B4F3D-47A5-C136-66E0-5DD36CAB1434}"/>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7261FD9A-66D1-5D52-3F39-F2C230B52803}"/>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FEEE9745-87D2-AC8D-5582-BF6125FDAEAF}"/>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1060DDC5-9415-C1A0-4A6F-D492FCCEBAE4}"/>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A723758B-9968-1821-3D0A-35A27FFEE5D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1">
            <a:extLst>
              <a:ext uri="{FF2B5EF4-FFF2-40B4-BE49-F238E27FC236}">
                <a16:creationId xmlns:a16="http://schemas.microsoft.com/office/drawing/2014/main" id="{DF27C950-08B7-DE42-C183-CDB9228CD8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
        <p:nvSpPr>
          <p:cNvPr id="4" name="Text Placeholder 2">
            <a:extLst>
              <a:ext uri="{FF2B5EF4-FFF2-40B4-BE49-F238E27FC236}">
                <a16:creationId xmlns:a16="http://schemas.microsoft.com/office/drawing/2014/main" id="{1857E78F-31A3-AD96-9933-AAA27447FBAB}"/>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91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9A098C-7046-D5C0-83AE-750916D7DC66}"/>
              </a:ext>
            </a:extLst>
          </p:cNvPr>
          <p:cNvSpPr/>
          <p:nvPr userDrawn="1"/>
        </p:nvSpPr>
        <p:spPr>
          <a:xfrm>
            <a:off x="0" y="0"/>
            <a:ext cx="12192000" cy="615188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simplifyhealthcare.com</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D0184B3-62C7-330A-3965-3A66ED4058A8}"/>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13126273-A6FB-AEFD-4B0B-A85B9E2D70B7}"/>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EF6B7CF3-EF5C-1D39-A79D-1A36CFB4C3B4}"/>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BE9547D1-CCB1-9503-0D9A-631AC5D038A4}"/>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8C21642-3290-7966-DCE3-267B5BE8D89E}"/>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32D96DB-6F5A-51C3-745F-F50C6E43E14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609ABE86-AE07-BF4F-B75F-74047E7BF285}"/>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5" name="Picture 14">
            <a:extLst>
              <a:ext uri="{FF2B5EF4-FFF2-40B4-BE49-F238E27FC236}">
                <a16:creationId xmlns:a16="http://schemas.microsoft.com/office/drawing/2014/main" id="{D4701608-F0D3-AFFB-93A3-549BF18AD88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68895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328612" y="2769659"/>
            <a:ext cx="11534776" cy="632882"/>
          </a:xfrm>
          <a:prstGeom prst="rect">
            <a:avLst/>
          </a:prstGeom>
        </p:spPr>
        <p:txBody>
          <a:bodyPr vert="horz" lIns="0" tIns="0" rIns="0" bIns="0" rtlCol="0" anchor="ctr" anchorCtr="0">
            <a:normAutofit/>
          </a:bodyPr>
          <a:lstStyle>
            <a:lvl1pPr algn="ct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A0BC6CB-B9B9-34E3-2763-FAF445AC95DD}"/>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A03D724-790C-5C56-648B-A876194B5491}"/>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4ADFEFE4-E42A-EFC5-8061-F6798AD63FF3}"/>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971C1201-2FE4-46C7-FD0E-D65C408D706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E1BBFF0-0CCE-A8FF-39C7-ABB7F8C1A896}"/>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58AA5E1-A132-85AD-A69C-1377C8E3E2C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6ED3A90-C67D-3469-44B7-1E58FDB6543F}"/>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A6500A61-9198-A455-13A4-DC5D5848E91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80708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4.xml"/><Relationship Id="rId7" Type="http://schemas.openxmlformats.org/officeDocument/2006/relationships/image" Target="../media/image24.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10.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9.xml"/><Relationship Id="rId7" Type="http://schemas.openxmlformats.org/officeDocument/2006/relationships/image" Target="../media/image26.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11.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9.xml"/><Relationship Id="rId7" Type="http://schemas.openxmlformats.org/officeDocument/2006/relationships/image" Target="../media/image10.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4.xml"/><Relationship Id="rId7" Type="http://schemas.openxmlformats.org/officeDocument/2006/relationships/image" Target="../media/image12.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9.xml"/><Relationship Id="rId7" Type="http://schemas.openxmlformats.org/officeDocument/2006/relationships/image" Target="../media/image14.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4.xml"/><Relationship Id="rId7" Type="http://schemas.openxmlformats.org/officeDocument/2006/relationships/image" Target="../media/image16.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9.xml"/><Relationship Id="rId7" Type="http://schemas.openxmlformats.org/officeDocument/2006/relationships/image" Target="../media/image18.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4.xml"/><Relationship Id="rId7" Type="http://schemas.openxmlformats.org/officeDocument/2006/relationships/image" Target="../media/image20.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9.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1" cy="13255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4"/>
            <a:ext cx="1051560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199" cy="365126"/>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7D0C85C3-F577-48A6-B302-FEF37F4AC86C}" type="datetimeFigureOut">
              <a:rPr lang="en-IN" smtClean="0"/>
              <a:pPr/>
              <a:t>11-12-2024</a:t>
            </a:fld>
            <a:endParaRPr lang="en-IN"/>
          </a:p>
        </p:txBody>
      </p:sp>
      <p:sp>
        <p:nvSpPr>
          <p:cNvPr id="5" name="Footer Placeholder 4"/>
          <p:cNvSpPr>
            <a:spLocks noGrp="1"/>
          </p:cNvSpPr>
          <p:nvPr>
            <p:ph type="ftr" sz="quarter" idx="3"/>
          </p:nvPr>
        </p:nvSpPr>
        <p:spPr>
          <a:xfrm>
            <a:off x="4038601" y="6356352"/>
            <a:ext cx="4114799" cy="365126"/>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IN"/>
          </a:p>
        </p:txBody>
      </p:sp>
      <p:sp>
        <p:nvSpPr>
          <p:cNvPr id="6" name="Slide Number Placeholder 5"/>
          <p:cNvSpPr>
            <a:spLocks noGrp="1"/>
          </p:cNvSpPr>
          <p:nvPr>
            <p:ph type="sldNum" sz="quarter" idx="4"/>
          </p:nvPr>
        </p:nvSpPr>
        <p:spPr>
          <a:xfrm>
            <a:off x="8610601" y="6356352"/>
            <a:ext cx="2743199" cy="365126"/>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65C5F485-A4B0-427A-BD2C-BF40600430D3}" type="slidenum">
              <a:rPr lang="en-US" smtClean="0"/>
              <a:pPr/>
              <a:t>‹#›</a:t>
            </a:fld>
            <a:endParaRPr lang="en-US"/>
          </a:p>
        </p:txBody>
      </p:sp>
    </p:spTree>
    <p:extLst>
      <p:ext uri="{BB962C8B-B14F-4D97-AF65-F5344CB8AC3E}">
        <p14:creationId xmlns:p14="http://schemas.microsoft.com/office/powerpoint/2010/main" val="1303473566"/>
      </p:ext>
    </p:extLst>
  </p:cSld>
  <p:clrMap bg1="lt1" tx1="dk1" bg2="lt2" tx2="dk2" accent1="accent1" accent2="accent2" accent3="accent3" accent4="accent4" accent5="accent5" accent6="accent6" hlink="hlink" folHlink="folHlink"/>
  <p:sldLayoutIdLst>
    <p:sldLayoutId id="2147484844" r:id="rId1"/>
    <p:sldLayoutId id="2147485158" r:id="rId2"/>
    <p:sldLayoutId id="2147485156" r:id="rId3"/>
    <p:sldLayoutId id="2147485157" r:id="rId4"/>
    <p:sldLayoutId id="2147485148" r:id="rId5"/>
    <p:sldLayoutId id="2147484738" r:id="rId6"/>
    <p:sldLayoutId id="2147485145" r:id="rId7"/>
    <p:sldLayoutId id="2147485149" r:id="rId8"/>
    <p:sldLayoutId id="2147485147" r:id="rId9"/>
    <p:sldLayoutId id="2147485146" r:id="rId10"/>
    <p:sldLayoutId id="214748473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90000"/>
        </a:lnSpc>
        <a:spcBef>
          <a:spcPct val="0"/>
        </a:spcBef>
        <a:buNone/>
        <a:defRPr sz="4400" b="1" kern="1200">
          <a:solidFill>
            <a:srgbClr val="000000"/>
          </a:solidFill>
          <a:latin typeface="+mn-lt"/>
          <a:ea typeface="+mj-ea"/>
          <a:cs typeface="+mj-cs"/>
        </a:defRPr>
      </a:lvl1pPr>
    </p:titleStyle>
    <p:bodyStyle>
      <a:lvl1pPr marL="0" indent="0" algn="l" defTabSz="914293" rtl="0" eaLnBrk="1" latinLnBrk="0" hangingPunct="1">
        <a:lnSpc>
          <a:spcPct val="90000"/>
        </a:lnSpc>
        <a:spcBef>
          <a:spcPts val="999"/>
        </a:spcBef>
        <a:buFont typeface="Arial" panose="020B0604020202020204" pitchFamily="34" charset="0"/>
        <a:buNone/>
        <a:defRPr sz="2800" kern="1200">
          <a:solidFill>
            <a:srgbClr val="000000"/>
          </a:solidFill>
          <a:latin typeface="+mn-lt"/>
          <a:ea typeface="+mn-ea"/>
          <a:cs typeface="+mn-cs"/>
        </a:defRPr>
      </a:lvl1pPr>
      <a:lvl2pPr marL="457145" indent="0" algn="l" defTabSz="914293" rtl="0" eaLnBrk="1" latinLnBrk="0" hangingPunct="1">
        <a:lnSpc>
          <a:spcPct val="90000"/>
        </a:lnSpc>
        <a:spcBef>
          <a:spcPts val="500"/>
        </a:spcBef>
        <a:buFont typeface="Arial" panose="020B0604020202020204" pitchFamily="34" charset="0"/>
        <a:buNone/>
        <a:defRPr sz="2400" kern="1200">
          <a:solidFill>
            <a:srgbClr val="000000"/>
          </a:solidFill>
          <a:latin typeface="+mn-lt"/>
          <a:ea typeface="+mn-ea"/>
          <a:cs typeface="+mn-cs"/>
        </a:defRPr>
      </a:lvl2pPr>
      <a:lvl3pPr marL="914291" indent="0" algn="l" defTabSz="914293" rtl="0" eaLnBrk="1" latinLnBrk="0" hangingPunct="1">
        <a:lnSpc>
          <a:spcPct val="90000"/>
        </a:lnSpc>
        <a:spcBef>
          <a:spcPts val="500"/>
        </a:spcBef>
        <a:buFont typeface="Arial" panose="020B0604020202020204" pitchFamily="34" charset="0"/>
        <a:buNone/>
        <a:defRPr sz="2000" kern="1200">
          <a:solidFill>
            <a:srgbClr val="000000"/>
          </a:solidFill>
          <a:latin typeface="+mn-lt"/>
          <a:ea typeface="+mn-ea"/>
          <a:cs typeface="+mn-cs"/>
        </a:defRPr>
      </a:lvl3pPr>
      <a:lvl4pPr marL="1371436" indent="0" algn="l" defTabSz="914293" rtl="0" eaLnBrk="1" latinLnBrk="0" hangingPunct="1">
        <a:lnSpc>
          <a:spcPct val="90000"/>
        </a:lnSpc>
        <a:spcBef>
          <a:spcPts val="500"/>
        </a:spcBef>
        <a:buFont typeface="Arial" panose="020B0604020202020204" pitchFamily="34" charset="0"/>
        <a:buNone/>
        <a:defRPr sz="1799" kern="1200">
          <a:solidFill>
            <a:srgbClr val="000000"/>
          </a:solidFill>
          <a:latin typeface="+mn-lt"/>
          <a:ea typeface="+mn-ea"/>
          <a:cs typeface="+mn-cs"/>
        </a:defRPr>
      </a:lvl4pPr>
      <a:lvl5pPr marL="1828583" indent="0" algn="l" defTabSz="914293" rtl="0" eaLnBrk="1" latinLnBrk="0" hangingPunct="1">
        <a:lnSpc>
          <a:spcPct val="90000"/>
        </a:lnSpc>
        <a:spcBef>
          <a:spcPts val="500"/>
        </a:spcBef>
        <a:buFont typeface="Arial" panose="020B0604020202020204" pitchFamily="34" charset="0"/>
        <a:buNone/>
        <a:defRPr sz="1799" kern="1200">
          <a:solidFill>
            <a:srgbClr val="000000"/>
          </a:solidFill>
          <a:latin typeface="+mn-lt"/>
          <a:ea typeface="+mn-ea"/>
          <a:cs typeface="+mn-cs"/>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3956263" y="6296882"/>
            <a:ext cx="5942338"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3041BEF3-CC84-E45D-33AE-CEC571F964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318401" cy="365760"/>
          </a:xfrm>
          <a:prstGeom prst="rect">
            <a:avLst/>
          </a:prstGeom>
        </p:spPr>
      </p:pic>
      <p:pic>
        <p:nvPicPr>
          <p:cNvPr id="3" name="Picture 2">
            <a:extLst>
              <a:ext uri="{FF2B5EF4-FFF2-40B4-BE49-F238E27FC236}">
                <a16:creationId xmlns:a16="http://schemas.microsoft.com/office/drawing/2014/main" id="{51245143-BAF8-969F-E0DD-4D7F9E39C291}"/>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775179577"/>
      </p:ext>
    </p:extLst>
  </p:cSld>
  <p:clrMap bg1="lt1" tx1="dk1" bg2="lt2" tx2="dk2" accent1="accent1" accent2="accent2" accent3="accent3" accent4="accent4" accent5="accent5" accent6="accent6" hlink="hlink" folHlink="folHlink"/>
  <p:sldLayoutIdLst>
    <p:sldLayoutId id="2147485196" r:id="rId1"/>
    <p:sldLayoutId id="2147485197" r:id="rId2"/>
    <p:sldLayoutId id="2147485198" r:id="rId3"/>
    <p:sldLayoutId id="2147485199" r:id="rId4"/>
    <p:sldLayoutId id="214748520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3529124" y="6296882"/>
            <a:ext cx="6369477"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20297857-2A32-0965-F2FE-F64A7D579FB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891262" cy="365760"/>
          </a:xfrm>
          <a:prstGeom prst="rect">
            <a:avLst/>
          </a:prstGeom>
        </p:spPr>
      </p:pic>
      <p:pic>
        <p:nvPicPr>
          <p:cNvPr id="2" name="Picture 1">
            <a:extLst>
              <a:ext uri="{FF2B5EF4-FFF2-40B4-BE49-F238E27FC236}">
                <a16:creationId xmlns:a16="http://schemas.microsoft.com/office/drawing/2014/main" id="{48F6E2FE-393C-CB79-91A8-265E94F99426}"/>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952977749"/>
      </p:ext>
    </p:extLst>
  </p:cSld>
  <p:clrMap bg1="lt1" tx1="dk1" bg2="lt2" tx2="dk2" accent1="accent1" accent2="accent2" accent3="accent3" accent4="accent4" accent5="accent5" accent6="accent6" hlink="hlink" folHlink="folHlink"/>
  <p:sldLayoutIdLst>
    <p:sldLayoutId id="2147485202" r:id="rId1"/>
    <p:sldLayoutId id="2147485203" r:id="rId2"/>
    <p:sldLayoutId id="2147485204" r:id="rId3"/>
    <p:sldLayoutId id="2147485205" r:id="rId4"/>
    <p:sldLayoutId id="214748520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401820" y="6296882"/>
            <a:ext cx="549678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C8F3A43-D864-1B7A-C0EC-D2F8AB1A0EB9}"/>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pic>
        <p:nvPicPr>
          <p:cNvPr id="4" name="Picture 3" descr="A black background with blue text&#10;&#10;Description automatically generated">
            <a:extLst>
              <a:ext uri="{FF2B5EF4-FFF2-40B4-BE49-F238E27FC236}">
                <a16:creationId xmlns:a16="http://schemas.microsoft.com/office/drawing/2014/main" id="{FEB96A7E-3E82-1E2D-1AE3-20817C23CCB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637862" y="6309692"/>
            <a:ext cx="1763958" cy="395558"/>
          </a:xfrm>
          <a:prstGeom prst="rect">
            <a:avLst/>
          </a:prstGeom>
        </p:spPr>
      </p:pic>
    </p:spTree>
    <p:extLst>
      <p:ext uri="{BB962C8B-B14F-4D97-AF65-F5344CB8AC3E}">
        <p14:creationId xmlns:p14="http://schemas.microsoft.com/office/powerpoint/2010/main" val="2932009068"/>
      </p:ext>
    </p:extLst>
  </p:cSld>
  <p:clrMap bg1="lt1" tx1="dk1" bg2="lt2" tx2="dk2" accent1="accent1" accent2="accent2" accent3="accent3" accent4="accent4" accent5="accent5" accent6="accent6" hlink="hlink" folHlink="folHlink"/>
  <p:sldLayoutIdLst>
    <p:sldLayoutId id="2147485210" r:id="rId1"/>
    <p:sldLayoutId id="2147485211" r:id="rId2"/>
    <p:sldLayoutId id="2147485212" r:id="rId3"/>
    <p:sldLayoutId id="2147485213" r:id="rId4"/>
    <p:sldLayoutId id="214748521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descr="Logo&#10;&#10;Description automatically generated">
            <a:extLst>
              <a:ext uri="{FF2B5EF4-FFF2-40B4-BE49-F238E27FC236}">
                <a16:creationId xmlns:a16="http://schemas.microsoft.com/office/drawing/2014/main" id="{D7BA5D40-1EF8-47F6-87DA-38908A3D03A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035900" cy="365760"/>
          </a:xfrm>
          <a:prstGeom prst="rect">
            <a:avLst/>
          </a:prstGeom>
        </p:spPr>
      </p:pic>
      <p:sp>
        <p:nvSpPr>
          <p:cNvPr id="5" name="TextBox 4">
            <a:extLst>
              <a:ext uri="{FF2B5EF4-FFF2-40B4-BE49-F238E27FC236}">
                <a16:creationId xmlns:a16="http://schemas.microsoft.com/office/drawing/2014/main" id="{597B6810-00AC-874E-A25E-703714437D5F}"/>
              </a:ext>
            </a:extLst>
          </p:cNvPr>
          <p:cNvSpPr txBox="1"/>
          <p:nvPr userDrawn="1"/>
        </p:nvSpPr>
        <p:spPr>
          <a:xfrm>
            <a:off x="3673762" y="6296882"/>
            <a:ext cx="6224839"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C8F3A43-D864-1B7A-C0EC-D2F8AB1A0EB9}"/>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425467537"/>
      </p:ext>
    </p:extLst>
  </p:cSld>
  <p:clrMap bg1="lt1" tx1="dk1" bg2="lt2" tx2="dk2" accent1="accent1" accent2="accent2" accent3="accent3" accent4="accent4" accent5="accent5" accent6="accent6" hlink="hlink" folHlink="folHlink"/>
  <p:sldLayoutIdLst>
    <p:sldLayoutId id="2147485150" r:id="rId1"/>
    <p:sldLayoutId id="2147484781" r:id="rId2"/>
    <p:sldLayoutId id="2147485151" r:id="rId3"/>
    <p:sldLayoutId id="2147485154" r:id="rId4"/>
    <p:sldLayoutId id="214748515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158409" y="6296882"/>
            <a:ext cx="5740192"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simplifyhealthcare.com</a:t>
            </a:r>
            <a:endParaRPr kumimoji="0" lang="en-IN" sz="1058" b="0" i="0" u="none" strike="noStrike" kern="0" cap="none" spc="0" normalizeH="0" baseline="0" noProof="0" dirty="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9A6E52BA-C08E-A31C-0B27-55059A4B6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520547" cy="365760"/>
          </a:xfrm>
          <a:prstGeom prst="rect">
            <a:avLst/>
          </a:prstGeom>
        </p:spPr>
      </p:pic>
      <p:pic>
        <p:nvPicPr>
          <p:cNvPr id="3" name="Picture 2">
            <a:extLst>
              <a:ext uri="{FF2B5EF4-FFF2-40B4-BE49-F238E27FC236}">
                <a16:creationId xmlns:a16="http://schemas.microsoft.com/office/drawing/2014/main" id="{0E9C7E0E-07C4-B278-9288-E8CE6F242FEE}"/>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3598362500"/>
      </p:ext>
    </p:extLst>
  </p:cSld>
  <p:clrMap bg1="lt1" tx1="dk1" bg2="lt2" tx2="dk2" accent1="accent1" accent2="accent2" accent3="accent3" accent4="accent4" accent5="accent5" accent6="accent6" hlink="hlink" folHlink="folHlink"/>
  <p:sldLayoutIdLst>
    <p:sldLayoutId id="2147485160" r:id="rId1"/>
    <p:sldLayoutId id="2147485161" r:id="rId2"/>
    <p:sldLayoutId id="2147485162" r:id="rId3"/>
    <p:sldLayoutId id="2147485163" r:id="rId4"/>
    <p:sldLayoutId id="214748516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317569" y="6296882"/>
            <a:ext cx="558103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dirty="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dirty="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179D49F0-0EFD-928B-3D5F-F25958C8D02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679708" cy="365760"/>
          </a:xfrm>
          <a:prstGeom prst="rect">
            <a:avLst/>
          </a:prstGeom>
        </p:spPr>
      </p:pic>
      <p:pic>
        <p:nvPicPr>
          <p:cNvPr id="2" name="Picture 1">
            <a:extLst>
              <a:ext uri="{FF2B5EF4-FFF2-40B4-BE49-F238E27FC236}">
                <a16:creationId xmlns:a16="http://schemas.microsoft.com/office/drawing/2014/main" id="{438AB15C-D2BA-151E-0B8E-0C2DF79CE157}"/>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3377817793"/>
      </p:ext>
    </p:extLst>
  </p:cSld>
  <p:clrMap bg1="lt1" tx1="dk1" bg2="lt2" tx2="dk2" accent1="accent1" accent2="accent2" accent3="accent3" accent4="accent4" accent5="accent5" accent6="accent6" hlink="hlink" folHlink="folHlink"/>
  <p:sldLayoutIdLst>
    <p:sldLayoutId id="2147485166" r:id="rId1"/>
    <p:sldLayoutId id="2147485167" r:id="rId2"/>
    <p:sldLayoutId id="2147485168" r:id="rId3"/>
    <p:sldLayoutId id="2147485169" r:id="rId4"/>
    <p:sldLayoutId id="214748517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617109" y="6296882"/>
            <a:ext cx="528149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simplifyhealthcare.com</a:t>
            </a:r>
            <a:endParaRPr kumimoji="0" lang="en-IN" sz="1058" b="0" i="0" u="none" strike="noStrike" kern="0" cap="none" spc="0" normalizeH="0" baseline="0" noProof="0" dirty="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D8D2E180-A48B-B682-5C70-FD4F6685E71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979248" cy="365760"/>
          </a:xfrm>
          <a:prstGeom prst="rect">
            <a:avLst/>
          </a:prstGeom>
        </p:spPr>
      </p:pic>
      <p:pic>
        <p:nvPicPr>
          <p:cNvPr id="3" name="Picture 2">
            <a:extLst>
              <a:ext uri="{FF2B5EF4-FFF2-40B4-BE49-F238E27FC236}">
                <a16:creationId xmlns:a16="http://schemas.microsoft.com/office/drawing/2014/main" id="{D883434F-3178-90C1-0A91-C94C30B3C375}"/>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4033596833"/>
      </p:ext>
    </p:extLst>
  </p:cSld>
  <p:clrMap bg1="lt1" tx1="dk1" bg2="lt2" tx2="dk2" accent1="accent1" accent2="accent2" accent3="accent3" accent4="accent4" accent5="accent5" accent6="accent6" hlink="hlink" folHlink="folHlink"/>
  <p:sldLayoutIdLst>
    <p:sldLayoutId id="2147485172" r:id="rId1"/>
    <p:sldLayoutId id="2147485173" r:id="rId2"/>
    <p:sldLayoutId id="2147485174" r:id="rId3"/>
    <p:sldLayoutId id="2147485175" r:id="rId4"/>
    <p:sldLayoutId id="214748517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592131" y="6296882"/>
            <a:ext cx="5306469"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75FE42EB-ECFC-C7B6-4987-4F155350D13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954269" cy="365760"/>
          </a:xfrm>
          <a:prstGeom prst="rect">
            <a:avLst/>
          </a:prstGeom>
        </p:spPr>
      </p:pic>
      <p:pic>
        <p:nvPicPr>
          <p:cNvPr id="2" name="Picture 1">
            <a:extLst>
              <a:ext uri="{FF2B5EF4-FFF2-40B4-BE49-F238E27FC236}">
                <a16:creationId xmlns:a16="http://schemas.microsoft.com/office/drawing/2014/main" id="{02009CFB-B307-AFF7-F122-98C524B1466C}"/>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617756142"/>
      </p:ext>
    </p:extLst>
  </p:cSld>
  <p:clrMap bg1="lt1" tx1="dk1" bg2="lt2" tx2="dk2" accent1="accent1" accent2="accent2" accent3="accent3" accent4="accent4" accent5="accent5" accent6="accent6" hlink="hlink" folHlink="folHlink"/>
  <p:sldLayoutIdLst>
    <p:sldLayoutId id="2147485178" r:id="rId1"/>
    <p:sldLayoutId id="2147485179" r:id="rId2"/>
    <p:sldLayoutId id="2147485180" r:id="rId3"/>
    <p:sldLayoutId id="2147485181" r:id="rId4"/>
    <p:sldLayoutId id="2147485182"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3691189" y="6296882"/>
            <a:ext cx="620741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28BA85C1-B5A6-A806-D96D-104CEB49270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053327" cy="365760"/>
          </a:xfrm>
          <a:prstGeom prst="rect">
            <a:avLst/>
          </a:prstGeom>
        </p:spPr>
      </p:pic>
      <p:pic>
        <p:nvPicPr>
          <p:cNvPr id="3" name="Picture 2">
            <a:extLst>
              <a:ext uri="{FF2B5EF4-FFF2-40B4-BE49-F238E27FC236}">
                <a16:creationId xmlns:a16="http://schemas.microsoft.com/office/drawing/2014/main" id="{52B1AAC1-FBF4-989F-549B-5351BC10821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659816042"/>
      </p:ext>
    </p:extLst>
  </p:cSld>
  <p:clrMap bg1="lt1" tx1="dk1" bg2="lt2" tx2="dk2" accent1="accent1" accent2="accent2" accent3="accent3" accent4="accent4" accent5="accent5" accent6="accent6" hlink="hlink" folHlink="folHlink"/>
  <p:sldLayoutIdLst>
    <p:sldLayoutId id="2147485184" r:id="rId1"/>
    <p:sldLayoutId id="2147485185" r:id="rId2"/>
    <p:sldLayoutId id="2147485186" r:id="rId3"/>
    <p:sldLayoutId id="2147485187" r:id="rId4"/>
    <p:sldLayoutId id="2147485188"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3578861" y="6296882"/>
            <a:ext cx="6319740"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0BF4EB62-0136-7F66-DDA2-95F64C7DAB5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960967" cy="365760"/>
          </a:xfrm>
          <a:prstGeom prst="rect">
            <a:avLst/>
          </a:prstGeom>
        </p:spPr>
      </p:pic>
      <p:pic>
        <p:nvPicPr>
          <p:cNvPr id="2" name="Picture 1">
            <a:extLst>
              <a:ext uri="{FF2B5EF4-FFF2-40B4-BE49-F238E27FC236}">
                <a16:creationId xmlns:a16="http://schemas.microsoft.com/office/drawing/2014/main" id="{110CC6A9-8ED5-F0D9-5429-DAD0F36C2E96}"/>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2151724488"/>
      </p:ext>
    </p:extLst>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8" Type="http://schemas.openxmlformats.org/officeDocument/2006/relationships/hyperlink" Target="https://www.linkedin.com/company/simplifyhealthcare/" TargetMode="External"/><Relationship Id="rId13" Type="http://schemas.openxmlformats.org/officeDocument/2006/relationships/image" Target="../media/image44.svg"/><Relationship Id="rId3" Type="http://schemas.openxmlformats.org/officeDocument/2006/relationships/image" Target="../media/image37.png"/><Relationship Id="rId7" Type="http://schemas.openxmlformats.org/officeDocument/2006/relationships/image" Target="../media/image40.svg"/><Relationship Id="rId12" Type="http://schemas.openxmlformats.org/officeDocument/2006/relationships/image" Target="../media/image43.png"/><Relationship Id="rId2" Type="http://schemas.openxmlformats.org/officeDocument/2006/relationships/hyperlink" Target="https://www.youtube.com/channel/UCu15zsbJUV0L006eXhZOf5Q" TargetMode="Externa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hyperlink" Target="https://twitter.com/simplifyhcare" TargetMode="External"/><Relationship Id="rId5" Type="http://schemas.openxmlformats.org/officeDocument/2006/relationships/hyperlink" Target="https://www.instagram.com/simplifyhcare" TargetMode="External"/><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94CD-9D3B-92C0-52AA-B593F4A4C289}"/>
              </a:ext>
            </a:extLst>
          </p:cNvPr>
          <p:cNvSpPr>
            <a:spLocks noGrp="1"/>
          </p:cNvSpPr>
          <p:nvPr>
            <p:ph type="title"/>
          </p:nvPr>
        </p:nvSpPr>
        <p:spPr>
          <a:xfrm>
            <a:off x="-107992" y="1842004"/>
            <a:ext cx="5939832" cy="3011431"/>
          </a:xfrm>
        </p:spPr>
        <p:txBody>
          <a:bodyPr>
            <a:normAutofit/>
          </a:bodyPr>
          <a:lstStyle/>
          <a:p>
            <a:pPr algn="ctr"/>
            <a:r>
              <a:rPr lang="en-US" b="1" dirty="0"/>
              <a:t>  Design Pattern : </a:t>
            </a:r>
            <a:br>
              <a:rPr lang="en-US" b="1" dirty="0"/>
            </a:br>
            <a:r>
              <a:rPr lang="en-US" b="1" dirty="0"/>
              <a:t>Factory Method</a:t>
            </a:r>
            <a:br>
              <a:rPr lang="en-US" b="1" dirty="0"/>
            </a:br>
            <a:r>
              <a:rPr lang="en-US" sz="2000" b="1" dirty="0">
                <a:solidFill>
                  <a:schemeClr val="bg2">
                    <a:lumMod val="90000"/>
                  </a:schemeClr>
                </a:solidFill>
              </a:rPr>
              <a:t>Rajsing Jadhav</a:t>
            </a:r>
            <a:br>
              <a:rPr lang="en-US" sz="2000" dirty="0">
                <a:solidFill>
                  <a:schemeClr val="bg2">
                    <a:lumMod val="90000"/>
                  </a:schemeClr>
                </a:solidFill>
              </a:rPr>
            </a:br>
            <a:endParaRPr lang="en-IN" sz="2000" dirty="0">
              <a:solidFill>
                <a:schemeClr val="bg2">
                  <a:lumMod val="90000"/>
                </a:schemeClr>
              </a:solidFill>
            </a:endParaRPr>
          </a:p>
        </p:txBody>
      </p:sp>
    </p:spTree>
    <p:extLst>
      <p:ext uri="{BB962C8B-B14F-4D97-AF65-F5344CB8AC3E}">
        <p14:creationId xmlns:p14="http://schemas.microsoft.com/office/powerpoint/2010/main" val="23585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BFAFC8-B20B-394A-3D14-71797514B107}"/>
              </a:ext>
            </a:extLst>
          </p:cNvPr>
          <p:cNvSpPr txBox="1"/>
          <p:nvPr/>
        </p:nvSpPr>
        <p:spPr>
          <a:xfrm>
            <a:off x="1798320" y="762000"/>
            <a:ext cx="7802880" cy="584775"/>
          </a:xfrm>
          <a:prstGeom prst="rect">
            <a:avLst/>
          </a:prstGeom>
          <a:noFill/>
        </p:spPr>
        <p:txBody>
          <a:bodyPr wrap="square" rtlCol="0">
            <a:spAutoFit/>
          </a:bodyPr>
          <a:lstStyle/>
          <a:p>
            <a:pPr algn="ctr"/>
            <a:r>
              <a:rPr lang="en-GB" sz="3200" b="1" dirty="0">
                <a:solidFill>
                  <a:srgbClr val="FFFF00"/>
                </a:solidFill>
              </a:rPr>
              <a:t>Introduction to Factory Method</a:t>
            </a:r>
            <a:endParaRPr lang="en-IN" sz="3200" b="1" dirty="0">
              <a:solidFill>
                <a:srgbClr val="FFFF00"/>
              </a:solidFill>
            </a:endParaRPr>
          </a:p>
        </p:txBody>
      </p:sp>
      <p:sp>
        <p:nvSpPr>
          <p:cNvPr id="6" name="TextBox 5">
            <a:extLst>
              <a:ext uri="{FF2B5EF4-FFF2-40B4-BE49-F238E27FC236}">
                <a16:creationId xmlns:a16="http://schemas.microsoft.com/office/drawing/2014/main" id="{76EB8E0F-B506-DCAF-B643-55EF2714AC98}"/>
              </a:ext>
            </a:extLst>
          </p:cNvPr>
          <p:cNvSpPr txBox="1"/>
          <p:nvPr/>
        </p:nvSpPr>
        <p:spPr>
          <a:xfrm>
            <a:off x="780176" y="1593908"/>
            <a:ext cx="6442745" cy="40934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ysClr val="windowText" lastClr="000000"/>
                </a:solidFill>
                <a:effectLst/>
                <a:uLnTx/>
                <a:uFillTx/>
              </a:rPr>
              <a:t>The Factory Method Design Pattern is one of the </a:t>
            </a:r>
            <a:r>
              <a:rPr kumimoji="0" lang="en-GB" sz="2000" b="1" i="0" u="none" strike="noStrike" kern="0" cap="none" spc="0" normalizeH="0" baseline="0" noProof="0" dirty="0">
                <a:ln>
                  <a:noFill/>
                </a:ln>
                <a:solidFill>
                  <a:sysClr val="windowText" lastClr="000000"/>
                </a:solidFill>
                <a:effectLst/>
                <a:uLnTx/>
                <a:uFillTx/>
              </a:rPr>
              <a:t>creational design patterns</a:t>
            </a:r>
            <a:r>
              <a:rPr kumimoji="0" lang="en-GB" sz="2000" b="0" i="0" u="none" strike="noStrike" kern="0" cap="none" spc="0" normalizeH="0" baseline="0" noProof="0" dirty="0">
                <a:ln>
                  <a:noFill/>
                </a:ln>
                <a:solidFill>
                  <a:sysClr val="windowText" lastClr="000000"/>
                </a:solidFill>
                <a:effectLst/>
                <a:uLnTx/>
                <a:uFillTx/>
              </a:rPr>
              <a:t>, which is used to deal with object creation mechanisms, trying to create objects in a manner suitable to the situation. This pattern defines an interface for creating an object but allows subclasses to alter the type of objects that will be created. It's particularly useful when the exact type of the object isn't known until runtime or when the process of object creation should be decoupled from the client.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ysClr val="windowText" lastClr="000000"/>
                </a:solidFill>
                <a:effectLst/>
                <a:uLnTx/>
                <a:uFillTx/>
              </a:rPr>
              <a:t>It helps in the creation of objects in a flexible way by providing a common interface to instantiate objects, without specifying the exact class of object that will be created. </a:t>
            </a:r>
            <a:r>
              <a:rPr lang="en-GB" sz="1800" dirty="0"/>
              <a:t>e type of objects that will be created. It's</a:t>
            </a:r>
          </a:p>
        </p:txBody>
      </p:sp>
      <p:pic>
        <p:nvPicPr>
          <p:cNvPr id="8" name="Picture 7" descr="A drawing of a warehouse&#10;&#10;Description automatically generated with medium confidence">
            <a:extLst>
              <a:ext uri="{FF2B5EF4-FFF2-40B4-BE49-F238E27FC236}">
                <a16:creationId xmlns:a16="http://schemas.microsoft.com/office/drawing/2014/main" id="{F9050ED6-E22D-6128-564A-B8C139F94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297" y="1593908"/>
            <a:ext cx="4366470" cy="4093428"/>
          </a:xfrm>
          <a:prstGeom prst="rect">
            <a:avLst/>
          </a:prstGeom>
        </p:spPr>
      </p:pic>
    </p:spTree>
    <p:extLst>
      <p:ext uri="{BB962C8B-B14F-4D97-AF65-F5344CB8AC3E}">
        <p14:creationId xmlns:p14="http://schemas.microsoft.com/office/powerpoint/2010/main" val="309143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A1E78E-E985-552C-3100-1DF3A4507BF3}"/>
              </a:ext>
            </a:extLst>
          </p:cNvPr>
          <p:cNvSpPr>
            <a:spLocks noGrp="1"/>
          </p:cNvSpPr>
          <p:nvPr>
            <p:ph type="title"/>
          </p:nvPr>
        </p:nvSpPr>
        <p:spPr>
          <a:xfrm>
            <a:off x="328612" y="440107"/>
            <a:ext cx="11534776" cy="632882"/>
          </a:xfrm>
        </p:spPr>
        <p:txBody>
          <a:bodyPr/>
          <a:lstStyle/>
          <a:p>
            <a:pPr algn="ctr"/>
            <a:r>
              <a:rPr lang="en-GB" dirty="0"/>
              <a:t>Concepts of the Factory Method Pattern &amp; Structure</a:t>
            </a:r>
            <a:endParaRPr lang="en-IN" dirty="0"/>
          </a:p>
        </p:txBody>
      </p:sp>
      <p:pic>
        <p:nvPicPr>
          <p:cNvPr id="3" name="Picture 2" descr="A black and white diagram of trucks&#10;&#10;Description automatically generated">
            <a:extLst>
              <a:ext uri="{FF2B5EF4-FFF2-40B4-BE49-F238E27FC236}">
                <a16:creationId xmlns:a16="http://schemas.microsoft.com/office/drawing/2014/main" id="{6B73EBC9-E530-CEFC-265C-F6CEC425C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27" y="1597301"/>
            <a:ext cx="5715000" cy="3663398"/>
          </a:xfrm>
          <a:prstGeom prst="rect">
            <a:avLst/>
          </a:prstGeom>
        </p:spPr>
      </p:pic>
      <p:sp>
        <p:nvSpPr>
          <p:cNvPr id="4" name="TextBox 3">
            <a:extLst>
              <a:ext uri="{FF2B5EF4-FFF2-40B4-BE49-F238E27FC236}">
                <a16:creationId xmlns:a16="http://schemas.microsoft.com/office/drawing/2014/main" id="{9E45622C-52CA-B6CE-8048-9601879ABFEA}"/>
              </a:ext>
            </a:extLst>
          </p:cNvPr>
          <p:cNvSpPr txBox="1"/>
          <p:nvPr/>
        </p:nvSpPr>
        <p:spPr>
          <a:xfrm>
            <a:off x="5781263" y="938199"/>
            <a:ext cx="5845864" cy="4800600"/>
          </a:xfrm>
          <a:prstGeom prst="rect">
            <a:avLst/>
          </a:prstGeom>
          <a:noFill/>
        </p:spPr>
        <p:txBody>
          <a:bodyPr wrap="square" rtlCol="0">
            <a:spAutoFit/>
          </a:bodyPr>
          <a:lstStyle/>
          <a:p>
            <a:r>
              <a:rPr lang="en-GB" sz="1800" b="1"/>
              <a:t>Decouples Object Creation: </a:t>
            </a:r>
          </a:p>
          <a:p>
            <a:r>
              <a:rPr lang="en-GB" sz="1800"/>
              <a:t>The pattern decouples object creation from the client. The client doesn't need to know how objects are created, just that they can be created via a factory method.</a:t>
            </a:r>
          </a:p>
          <a:p>
            <a:endParaRPr lang="en-GB" sz="1800"/>
          </a:p>
          <a:p>
            <a:r>
              <a:rPr lang="en-GB" sz="1800" b="1"/>
              <a:t>Extensibility: </a:t>
            </a:r>
          </a:p>
          <a:p>
            <a:r>
              <a:rPr lang="en-GB" sz="1800"/>
              <a:t>If new types of objects need to be created, subclasses of the factory can be added without modifying the existing client code.</a:t>
            </a:r>
          </a:p>
          <a:p>
            <a:endParaRPr lang="en-GB" sz="1800"/>
          </a:p>
          <a:p>
            <a:r>
              <a:rPr lang="en-GB" sz="1800" b="1"/>
              <a:t>Flexibility: </a:t>
            </a:r>
          </a:p>
          <a:p>
            <a:r>
              <a:rPr lang="en-GB" sz="1800"/>
              <a:t>It allows you to change the type of object being created without affecting the client code that relies on the factory.</a:t>
            </a:r>
          </a:p>
          <a:p>
            <a:endParaRPr lang="en-GB" sz="1800"/>
          </a:p>
          <a:p>
            <a:r>
              <a:rPr lang="en-GB" sz="1800" b="1"/>
              <a:t>Abstracts Complex Object Creation:</a:t>
            </a:r>
            <a:r>
              <a:rPr lang="en-GB" sz="1800"/>
              <a:t> </a:t>
            </a:r>
          </a:p>
          <a:p>
            <a:r>
              <a:rPr lang="en-GB" sz="1800"/>
              <a:t>If the creation of objects involves complex logic, the Factory Method abstracts this complexity from the client.</a:t>
            </a:r>
            <a:endParaRPr lang="en-IN" sz="1800" dirty="0"/>
          </a:p>
        </p:txBody>
      </p:sp>
    </p:spTree>
    <p:extLst>
      <p:ext uri="{BB962C8B-B14F-4D97-AF65-F5344CB8AC3E}">
        <p14:creationId xmlns:p14="http://schemas.microsoft.com/office/powerpoint/2010/main" val="429037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3600EEA-E039-E604-796B-9D43D5AD1FF3}"/>
              </a:ext>
            </a:extLst>
          </p:cNvPr>
          <p:cNvSpPr>
            <a:spLocks noGrp="1"/>
          </p:cNvSpPr>
          <p:nvPr>
            <p:ph type="title"/>
          </p:nvPr>
        </p:nvSpPr>
        <p:spPr>
          <a:xfrm>
            <a:off x="629919" y="841457"/>
            <a:ext cx="3484881" cy="883526"/>
          </a:xfrm>
        </p:spPr>
        <p:txBody>
          <a:bodyPr vert="horz" lIns="0" tIns="0" rIns="0" bIns="0" rtlCol="0" anchor="t" anchorCtr="0">
            <a:normAutofit/>
          </a:bodyPr>
          <a:lstStyle/>
          <a:p>
            <a:r>
              <a:rPr lang="en-US" sz="2600" b="1" kern="1200">
                <a:ln>
                  <a:noFill/>
                </a:ln>
                <a:latin typeface="Roboto Slab" pitchFamily="2" charset="0"/>
                <a:ea typeface="Roboto Slab" pitchFamily="2" charset="0"/>
                <a:cs typeface="Calibri" panose="020F0502020204030204" pitchFamily="34" charset="0"/>
              </a:rPr>
              <a:t>Why Use the Factory Method Pattern?</a:t>
            </a:r>
          </a:p>
        </p:txBody>
      </p:sp>
      <p:pic>
        <p:nvPicPr>
          <p:cNvPr id="6" name="Picture 5" descr="A diagram of a logistics company&#10;&#10;Description automatically generated with medium confidence">
            <a:extLst>
              <a:ext uri="{FF2B5EF4-FFF2-40B4-BE49-F238E27FC236}">
                <a16:creationId xmlns:a16="http://schemas.microsoft.com/office/drawing/2014/main" id="{2949D498-00F2-422B-33B3-8FEE868DF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77" y="2377440"/>
            <a:ext cx="4106755" cy="3470249"/>
          </a:xfrm>
          <a:prstGeom prst="rect">
            <a:avLst/>
          </a:prstGeom>
          <a:noFill/>
        </p:spPr>
      </p:pic>
      <p:sp>
        <p:nvSpPr>
          <p:cNvPr id="4" name="TextBox 3">
            <a:extLst>
              <a:ext uri="{FF2B5EF4-FFF2-40B4-BE49-F238E27FC236}">
                <a16:creationId xmlns:a16="http://schemas.microsoft.com/office/drawing/2014/main" id="{26BF4917-B02C-715D-CC1D-29AB3BF19BBB}"/>
              </a:ext>
            </a:extLst>
          </p:cNvPr>
          <p:cNvSpPr txBox="1"/>
          <p:nvPr/>
        </p:nvSpPr>
        <p:spPr>
          <a:xfrm>
            <a:off x="4738808" y="841457"/>
            <a:ext cx="7126715" cy="5513185"/>
          </a:xfrm>
          <a:prstGeom prst="rect">
            <a:avLst/>
          </a:prstGeom>
        </p:spPr>
        <p:txBody>
          <a:bodyPr vert="horz" lIns="0" tIns="0" rIns="0" bIns="0" rtlCol="0">
            <a:normAutofit/>
          </a:bodyPr>
          <a:lstStyle/>
          <a:p>
            <a:pPr marL="216000" indent="-216000" defTabSz="914293">
              <a:lnSpc>
                <a:spcPct val="90000"/>
              </a:lnSpc>
              <a:spcBef>
                <a:spcPts val="600"/>
              </a:spcBef>
              <a:buFont typeface="Arial" panose="020B0604020202020204" pitchFamily="34" charset="0"/>
              <a:buChar char="•"/>
            </a:pPr>
            <a:r>
              <a:rPr lang="en-US" sz="1900" b="1" dirty="0">
                <a:solidFill>
                  <a:srgbClr val="000000"/>
                </a:solidFill>
                <a:latin typeface="Calibri" panose="020F0502020204030204" pitchFamily="34" charset="0"/>
                <a:cs typeface="Calibri" panose="020F0502020204030204" pitchFamily="34" charset="0"/>
              </a:rPr>
              <a:t>Product: </a:t>
            </a:r>
            <a:r>
              <a:rPr lang="en-US" sz="1900" dirty="0">
                <a:solidFill>
                  <a:srgbClr val="000000"/>
                </a:solidFill>
                <a:latin typeface="Calibri" panose="020F0502020204030204" pitchFamily="34" charset="0"/>
                <a:cs typeface="Calibri" panose="020F0502020204030204" pitchFamily="34" charset="0"/>
              </a:rPr>
              <a:t>Defines the common interface for all products</a:t>
            </a:r>
            <a:endParaRPr lang="en-US" sz="1900" b="1" dirty="0">
              <a:solidFill>
                <a:srgbClr val="000000"/>
              </a:solidFill>
              <a:latin typeface="Calibri" panose="020F0502020204030204" pitchFamily="34" charset="0"/>
              <a:cs typeface="Calibri" panose="020F0502020204030204" pitchFamily="34" charset="0"/>
            </a:endParaRPr>
          </a:p>
          <a:p>
            <a:pPr marL="216000" indent="-216000" defTabSz="914293">
              <a:lnSpc>
                <a:spcPct val="90000"/>
              </a:lnSpc>
              <a:spcBef>
                <a:spcPts val="600"/>
              </a:spcBef>
              <a:buFont typeface="Arial" panose="020B0604020202020204" pitchFamily="34" charset="0"/>
              <a:buChar char="•"/>
            </a:pPr>
            <a:r>
              <a:rPr lang="en-US" sz="1900" dirty="0">
                <a:solidFill>
                  <a:srgbClr val="000000"/>
                </a:solidFill>
                <a:latin typeface="Calibri" panose="020F0502020204030204" pitchFamily="34" charset="0"/>
                <a:cs typeface="Calibri" panose="020F0502020204030204" pitchFamily="34" charset="0"/>
              </a:rPr>
              <a:t>This is the interface or abstract class that defines the common </a:t>
            </a:r>
            <a:r>
              <a:rPr lang="en-US" sz="1900" dirty="0" err="1">
                <a:solidFill>
                  <a:srgbClr val="000000"/>
                </a:solidFill>
                <a:latin typeface="Calibri" panose="020F0502020204030204" pitchFamily="34" charset="0"/>
                <a:cs typeface="Calibri" panose="020F0502020204030204" pitchFamily="34" charset="0"/>
              </a:rPr>
              <a:t>behaviour</a:t>
            </a:r>
            <a:r>
              <a:rPr lang="en-US" sz="1900" dirty="0">
                <a:solidFill>
                  <a:srgbClr val="000000"/>
                </a:solidFill>
                <a:latin typeface="Calibri" panose="020F0502020204030204" pitchFamily="34" charset="0"/>
                <a:cs typeface="Calibri" panose="020F0502020204030204" pitchFamily="34" charset="0"/>
              </a:rPr>
              <a:t> of the objects that are created.</a:t>
            </a:r>
          </a:p>
          <a:p>
            <a:pPr marL="216000" indent="-216000" defTabSz="914293">
              <a:lnSpc>
                <a:spcPct val="90000"/>
              </a:lnSpc>
              <a:spcBef>
                <a:spcPts val="600"/>
              </a:spcBef>
              <a:buFont typeface="Arial" panose="020B0604020202020204" pitchFamily="34" charset="0"/>
              <a:buChar char="•"/>
            </a:pPr>
            <a:endParaRPr lang="en-US" sz="1900" dirty="0">
              <a:solidFill>
                <a:srgbClr val="000000"/>
              </a:solidFill>
              <a:latin typeface="Calibri" panose="020F0502020204030204" pitchFamily="34" charset="0"/>
              <a:cs typeface="Calibri" panose="020F0502020204030204" pitchFamily="34" charset="0"/>
            </a:endParaRPr>
          </a:p>
          <a:p>
            <a:pPr marL="216000" indent="-216000" defTabSz="914293">
              <a:lnSpc>
                <a:spcPct val="90000"/>
              </a:lnSpc>
              <a:spcBef>
                <a:spcPts val="600"/>
              </a:spcBef>
              <a:buFont typeface="Arial" panose="020B0604020202020204" pitchFamily="34" charset="0"/>
              <a:buChar char="•"/>
            </a:pPr>
            <a:r>
              <a:rPr lang="en-US" sz="1900" b="1" dirty="0">
                <a:solidFill>
                  <a:srgbClr val="000000"/>
                </a:solidFill>
                <a:latin typeface="Calibri" panose="020F0502020204030204" pitchFamily="34" charset="0"/>
                <a:cs typeface="Calibri" panose="020F0502020204030204" pitchFamily="34" charset="0"/>
              </a:rPr>
              <a:t>Concrete Product: </a:t>
            </a:r>
            <a:r>
              <a:rPr lang="en-US" sz="1900" dirty="0">
                <a:solidFill>
                  <a:srgbClr val="000000"/>
                </a:solidFill>
                <a:latin typeface="Calibri" panose="020F0502020204030204" pitchFamily="34" charset="0"/>
                <a:cs typeface="Calibri" panose="020F0502020204030204" pitchFamily="34" charset="0"/>
              </a:rPr>
              <a:t>Implements the Product interface.</a:t>
            </a:r>
            <a:endParaRPr lang="en-US" sz="1900" b="1" dirty="0">
              <a:solidFill>
                <a:srgbClr val="000000"/>
              </a:solidFill>
              <a:latin typeface="Calibri" panose="020F0502020204030204" pitchFamily="34" charset="0"/>
              <a:cs typeface="Calibri" panose="020F0502020204030204" pitchFamily="34" charset="0"/>
            </a:endParaRPr>
          </a:p>
          <a:p>
            <a:pPr marL="216000" indent="-216000" defTabSz="914293">
              <a:lnSpc>
                <a:spcPct val="90000"/>
              </a:lnSpc>
              <a:spcBef>
                <a:spcPts val="600"/>
              </a:spcBef>
              <a:buFont typeface="Arial" panose="020B0604020202020204" pitchFamily="34" charset="0"/>
              <a:buChar char="•"/>
            </a:pPr>
            <a:r>
              <a:rPr lang="en-US" sz="1900" dirty="0">
                <a:solidFill>
                  <a:srgbClr val="000000"/>
                </a:solidFill>
                <a:latin typeface="Calibri" panose="020F0502020204030204" pitchFamily="34" charset="0"/>
                <a:cs typeface="Calibri" panose="020F0502020204030204" pitchFamily="34" charset="0"/>
              </a:rPr>
              <a:t>These are the actual objects that implement the Product interface or class.</a:t>
            </a:r>
          </a:p>
          <a:p>
            <a:pPr defTabSz="914293">
              <a:lnSpc>
                <a:spcPct val="90000"/>
              </a:lnSpc>
              <a:spcBef>
                <a:spcPts val="600"/>
              </a:spcBef>
            </a:pPr>
            <a:endParaRPr lang="en-US" sz="1900" dirty="0">
              <a:solidFill>
                <a:srgbClr val="000000"/>
              </a:solidFill>
              <a:latin typeface="Calibri" panose="020F0502020204030204" pitchFamily="34" charset="0"/>
              <a:cs typeface="Calibri" panose="020F0502020204030204" pitchFamily="34" charset="0"/>
            </a:endParaRPr>
          </a:p>
          <a:p>
            <a:pPr marL="216000" indent="-216000" defTabSz="914293">
              <a:lnSpc>
                <a:spcPct val="90000"/>
              </a:lnSpc>
              <a:spcBef>
                <a:spcPts val="600"/>
              </a:spcBef>
              <a:buFont typeface="Arial" panose="020B0604020202020204" pitchFamily="34" charset="0"/>
              <a:buChar char="•"/>
            </a:pPr>
            <a:r>
              <a:rPr lang="en-US" sz="1900" b="1" dirty="0">
                <a:solidFill>
                  <a:srgbClr val="000000"/>
                </a:solidFill>
                <a:latin typeface="Calibri" panose="020F0502020204030204" pitchFamily="34" charset="0"/>
                <a:cs typeface="Calibri" panose="020F0502020204030204" pitchFamily="34" charset="0"/>
              </a:rPr>
              <a:t>Creator: </a:t>
            </a:r>
            <a:r>
              <a:rPr lang="en-US" sz="1900" dirty="0">
                <a:solidFill>
                  <a:srgbClr val="000000"/>
                </a:solidFill>
                <a:latin typeface="Calibri" panose="020F0502020204030204" pitchFamily="34" charset="0"/>
                <a:cs typeface="Calibri" panose="020F0502020204030204" pitchFamily="34" charset="0"/>
              </a:rPr>
              <a:t>(Abstract Class) Contains the factory method, which is used to create the product.</a:t>
            </a:r>
            <a:endParaRPr lang="en-US" sz="1900" b="1" dirty="0">
              <a:solidFill>
                <a:srgbClr val="000000"/>
              </a:solidFill>
              <a:latin typeface="Calibri" panose="020F0502020204030204" pitchFamily="34" charset="0"/>
              <a:cs typeface="Calibri" panose="020F0502020204030204" pitchFamily="34" charset="0"/>
            </a:endParaRPr>
          </a:p>
          <a:p>
            <a:pPr marL="216000" indent="-216000" defTabSz="914293">
              <a:lnSpc>
                <a:spcPct val="90000"/>
              </a:lnSpc>
              <a:spcBef>
                <a:spcPts val="600"/>
              </a:spcBef>
              <a:buFont typeface="Arial" panose="020B0604020202020204" pitchFamily="34" charset="0"/>
              <a:buChar char="•"/>
            </a:pPr>
            <a:r>
              <a:rPr lang="en-US" sz="1900" dirty="0">
                <a:solidFill>
                  <a:srgbClr val="000000"/>
                </a:solidFill>
                <a:latin typeface="Calibri" panose="020F0502020204030204" pitchFamily="34" charset="0"/>
                <a:cs typeface="Calibri" panose="020F0502020204030204" pitchFamily="34" charset="0"/>
              </a:rPr>
              <a:t>This is the abstract class or interface that declares the factory method. It may define a default implementation for the factory method.</a:t>
            </a:r>
          </a:p>
          <a:p>
            <a:pPr marL="216000" indent="-216000" defTabSz="914293">
              <a:lnSpc>
                <a:spcPct val="90000"/>
              </a:lnSpc>
              <a:spcBef>
                <a:spcPts val="600"/>
              </a:spcBef>
              <a:buFont typeface="Arial" panose="020B0604020202020204" pitchFamily="34" charset="0"/>
              <a:buChar char="•"/>
            </a:pPr>
            <a:endParaRPr lang="en-US" sz="1900" dirty="0">
              <a:solidFill>
                <a:srgbClr val="000000"/>
              </a:solidFill>
              <a:latin typeface="Calibri" panose="020F0502020204030204" pitchFamily="34" charset="0"/>
              <a:cs typeface="Calibri" panose="020F0502020204030204" pitchFamily="34" charset="0"/>
            </a:endParaRPr>
          </a:p>
          <a:p>
            <a:pPr marL="216000" indent="-216000" defTabSz="914293">
              <a:lnSpc>
                <a:spcPct val="90000"/>
              </a:lnSpc>
              <a:spcBef>
                <a:spcPts val="600"/>
              </a:spcBef>
              <a:buFont typeface="Arial" panose="020B0604020202020204" pitchFamily="34" charset="0"/>
              <a:buChar char="•"/>
            </a:pPr>
            <a:r>
              <a:rPr lang="en-US" sz="1900" b="1" dirty="0">
                <a:solidFill>
                  <a:srgbClr val="000000"/>
                </a:solidFill>
                <a:latin typeface="Calibri" panose="020F0502020204030204" pitchFamily="34" charset="0"/>
                <a:cs typeface="Calibri" panose="020F0502020204030204" pitchFamily="34" charset="0"/>
              </a:rPr>
              <a:t>Concrete Creator:</a:t>
            </a:r>
            <a:r>
              <a:rPr lang="en-US" sz="1900" dirty="0">
                <a:solidFill>
                  <a:srgbClr val="000000"/>
                </a:solidFill>
                <a:latin typeface="Calibri" panose="020F0502020204030204" pitchFamily="34" charset="0"/>
                <a:cs typeface="Calibri" panose="020F0502020204030204" pitchFamily="34" charset="0"/>
              </a:rPr>
              <a:t> These are subclasses of the Creator class that implement the factory method to return an instance of a Concrete Product.</a:t>
            </a:r>
          </a:p>
          <a:p>
            <a:pPr marL="216000" indent="-216000" defTabSz="914293">
              <a:lnSpc>
                <a:spcPct val="90000"/>
              </a:lnSpc>
              <a:spcBef>
                <a:spcPts val="600"/>
              </a:spcBef>
              <a:buFont typeface="Arial" panose="020B0604020202020204" pitchFamily="34" charset="0"/>
              <a:buChar char="•"/>
            </a:pPr>
            <a:endParaRPr lang="en-US" sz="19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723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3996-2568-A8F5-FA21-F1B2C207B64D}"/>
              </a:ext>
            </a:extLst>
          </p:cNvPr>
          <p:cNvSpPr>
            <a:spLocks noGrp="1"/>
          </p:cNvSpPr>
          <p:nvPr>
            <p:ph type="title"/>
          </p:nvPr>
        </p:nvSpPr>
        <p:spPr>
          <a:xfrm>
            <a:off x="328612" y="328612"/>
            <a:ext cx="3176588" cy="632882"/>
          </a:xfrm>
        </p:spPr>
        <p:txBody>
          <a:bodyPr>
            <a:normAutofit fontScale="90000"/>
          </a:bodyPr>
          <a:lstStyle/>
          <a:p>
            <a:pPr algn="ctr"/>
            <a:br>
              <a:rPr lang="en-GB" sz="2800" b="1" dirty="0"/>
            </a:br>
            <a:br>
              <a:rPr lang="en-US" sz="2800" dirty="0"/>
            </a:br>
            <a:endParaRPr lang="en-IN" dirty="0"/>
          </a:p>
        </p:txBody>
      </p:sp>
      <p:sp>
        <p:nvSpPr>
          <p:cNvPr id="4" name="TextBox 3">
            <a:extLst>
              <a:ext uri="{FF2B5EF4-FFF2-40B4-BE49-F238E27FC236}">
                <a16:creationId xmlns:a16="http://schemas.microsoft.com/office/drawing/2014/main" id="{68F9A88A-44E6-A439-F376-27FA99942C13}"/>
              </a:ext>
            </a:extLst>
          </p:cNvPr>
          <p:cNvSpPr txBox="1"/>
          <p:nvPr/>
        </p:nvSpPr>
        <p:spPr>
          <a:xfrm>
            <a:off x="328612" y="183388"/>
            <a:ext cx="11274108" cy="584775"/>
          </a:xfrm>
          <a:prstGeom prst="rect">
            <a:avLst/>
          </a:prstGeom>
          <a:noFill/>
        </p:spPr>
        <p:txBody>
          <a:bodyPr wrap="square" rtlCol="0">
            <a:spAutoFit/>
          </a:bodyPr>
          <a:lstStyle/>
          <a:p>
            <a:r>
              <a:rPr lang="en-GB" sz="3200" b="1" spc="-35" dirty="0"/>
              <a:t>Code Walk-through</a:t>
            </a:r>
            <a:endParaRPr lang="en-IN" sz="3200" b="1" dirty="0"/>
          </a:p>
        </p:txBody>
      </p:sp>
      <p:pic>
        <p:nvPicPr>
          <p:cNvPr id="6" name="Picture 5">
            <a:extLst>
              <a:ext uri="{FF2B5EF4-FFF2-40B4-BE49-F238E27FC236}">
                <a16:creationId xmlns:a16="http://schemas.microsoft.com/office/drawing/2014/main" id="{3DE413AF-5600-E1EB-A70A-5725645ACD02}"/>
              </a:ext>
            </a:extLst>
          </p:cNvPr>
          <p:cNvPicPr>
            <a:picLocks noChangeAspect="1"/>
          </p:cNvPicPr>
          <p:nvPr/>
        </p:nvPicPr>
        <p:blipFill>
          <a:blip r:embed="rId2"/>
          <a:stretch>
            <a:fillRect/>
          </a:stretch>
        </p:blipFill>
        <p:spPr>
          <a:xfrm>
            <a:off x="328613" y="877333"/>
            <a:ext cx="3513545" cy="4769475"/>
          </a:xfrm>
          <a:prstGeom prst="rect">
            <a:avLst/>
          </a:prstGeom>
        </p:spPr>
      </p:pic>
      <p:pic>
        <p:nvPicPr>
          <p:cNvPr id="8" name="Picture 7">
            <a:extLst>
              <a:ext uri="{FF2B5EF4-FFF2-40B4-BE49-F238E27FC236}">
                <a16:creationId xmlns:a16="http://schemas.microsoft.com/office/drawing/2014/main" id="{A4955114-D354-A4DC-C069-54F8E97B2528}"/>
              </a:ext>
            </a:extLst>
          </p:cNvPr>
          <p:cNvPicPr>
            <a:picLocks noChangeAspect="1"/>
          </p:cNvPicPr>
          <p:nvPr/>
        </p:nvPicPr>
        <p:blipFill>
          <a:blip r:embed="rId3"/>
          <a:stretch>
            <a:fillRect/>
          </a:stretch>
        </p:blipFill>
        <p:spPr>
          <a:xfrm>
            <a:off x="4003722" y="877331"/>
            <a:ext cx="3513546" cy="4769477"/>
          </a:xfrm>
          <a:prstGeom prst="rect">
            <a:avLst/>
          </a:prstGeom>
        </p:spPr>
      </p:pic>
      <p:pic>
        <p:nvPicPr>
          <p:cNvPr id="10" name="Picture 9">
            <a:extLst>
              <a:ext uri="{FF2B5EF4-FFF2-40B4-BE49-F238E27FC236}">
                <a16:creationId xmlns:a16="http://schemas.microsoft.com/office/drawing/2014/main" id="{84751C7C-F361-72BF-7E9A-86F2F74DED2C}"/>
              </a:ext>
            </a:extLst>
          </p:cNvPr>
          <p:cNvPicPr>
            <a:picLocks noChangeAspect="1"/>
          </p:cNvPicPr>
          <p:nvPr/>
        </p:nvPicPr>
        <p:blipFill>
          <a:blip r:embed="rId4"/>
          <a:stretch>
            <a:fillRect/>
          </a:stretch>
        </p:blipFill>
        <p:spPr>
          <a:xfrm>
            <a:off x="7810150" y="877331"/>
            <a:ext cx="4053237" cy="4769477"/>
          </a:xfrm>
          <a:prstGeom prst="rect">
            <a:avLst/>
          </a:prstGeom>
        </p:spPr>
      </p:pic>
      <p:sp>
        <p:nvSpPr>
          <p:cNvPr id="11" name="TextBox 10">
            <a:extLst>
              <a:ext uri="{FF2B5EF4-FFF2-40B4-BE49-F238E27FC236}">
                <a16:creationId xmlns:a16="http://schemas.microsoft.com/office/drawing/2014/main" id="{9B9AA555-E656-B657-FCE7-AF91E1D29F76}"/>
              </a:ext>
            </a:extLst>
          </p:cNvPr>
          <p:cNvSpPr txBox="1"/>
          <p:nvPr/>
        </p:nvSpPr>
        <p:spPr>
          <a:xfrm>
            <a:off x="328612" y="5730809"/>
            <a:ext cx="10996526" cy="646331"/>
          </a:xfrm>
          <a:prstGeom prst="rect">
            <a:avLst/>
          </a:prstGeom>
          <a:noFill/>
        </p:spPr>
        <p:txBody>
          <a:bodyPr wrap="square" rtlCol="0">
            <a:spAutoFit/>
          </a:bodyPr>
          <a:lstStyle/>
          <a:p>
            <a:r>
              <a:rPr lang="en-GB" dirty="0"/>
              <a:t>OUTPUT :     Delivering cargo by land via truck.               Delivering cargo by sea via ship.</a:t>
            </a:r>
          </a:p>
          <a:p>
            <a:endParaRPr lang="en-GB" dirty="0"/>
          </a:p>
        </p:txBody>
      </p:sp>
    </p:spTree>
    <p:extLst>
      <p:ext uri="{BB962C8B-B14F-4D97-AF65-F5344CB8AC3E}">
        <p14:creationId xmlns:p14="http://schemas.microsoft.com/office/powerpoint/2010/main" val="21961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1CC5CE-6F62-D5BA-A063-E62850BE50A3}"/>
              </a:ext>
            </a:extLst>
          </p:cNvPr>
          <p:cNvSpPr>
            <a:spLocks noGrp="1"/>
          </p:cNvSpPr>
          <p:nvPr>
            <p:ph type="title"/>
          </p:nvPr>
        </p:nvSpPr>
        <p:spPr/>
        <p:txBody>
          <a:bodyPr/>
          <a:lstStyle/>
          <a:p>
            <a:r>
              <a:rPr lang="en-GB" dirty="0"/>
              <a:t>Application in ECOMMERCE</a:t>
            </a:r>
            <a:endParaRPr lang="en-IN" dirty="0"/>
          </a:p>
        </p:txBody>
      </p:sp>
      <p:sp>
        <p:nvSpPr>
          <p:cNvPr id="7" name="TextBox 6">
            <a:extLst>
              <a:ext uri="{FF2B5EF4-FFF2-40B4-BE49-F238E27FC236}">
                <a16:creationId xmlns:a16="http://schemas.microsoft.com/office/drawing/2014/main" id="{662E6FE4-DFE7-21A4-0115-4573C421BD48}"/>
              </a:ext>
            </a:extLst>
          </p:cNvPr>
          <p:cNvSpPr txBox="1"/>
          <p:nvPr/>
        </p:nvSpPr>
        <p:spPr>
          <a:xfrm>
            <a:off x="134226" y="751344"/>
            <a:ext cx="5259896" cy="535531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1. Product Creation</a:t>
            </a: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To dynamically create different product types (e.g., electronics, clothing) based on conditions. </a:t>
            </a:r>
            <a:r>
              <a:rPr lang="en-GB" b="1" dirty="0">
                <a:latin typeface="Times New Roman" panose="02020603050405020304" pitchFamily="18" charset="0"/>
                <a:cs typeface="Times New Roman" panose="02020603050405020304" pitchFamily="18" charset="0"/>
              </a:rPr>
              <a:t>Decouples</a:t>
            </a:r>
            <a:r>
              <a:rPr lang="en-GB" dirty="0">
                <a:latin typeface="Times New Roman" panose="02020603050405020304" pitchFamily="18" charset="0"/>
                <a:cs typeface="Times New Roman" panose="02020603050405020304" pitchFamily="18" charset="0"/>
              </a:rPr>
              <a:t> product creation logic from the client code.</a:t>
            </a:r>
          </a:p>
          <a:p>
            <a:pPr>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2. Service Layer</a:t>
            </a: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To select the appropriate service for handling different types of products (e.g., regular vs discounted).Allows </a:t>
            </a:r>
            <a:r>
              <a:rPr lang="en-GB" b="1" dirty="0">
                <a:latin typeface="Times New Roman" panose="02020603050405020304" pitchFamily="18" charset="0"/>
                <a:cs typeface="Times New Roman" panose="02020603050405020304" pitchFamily="18" charset="0"/>
              </a:rPr>
              <a:t>flexible service</a:t>
            </a:r>
            <a:r>
              <a:rPr lang="en-GB" dirty="0">
                <a:latin typeface="Times New Roman" panose="02020603050405020304" pitchFamily="18" charset="0"/>
                <a:cs typeface="Times New Roman" panose="02020603050405020304" pitchFamily="18" charset="0"/>
              </a:rPr>
              <a:t> management without modifying client code.</a:t>
            </a:r>
          </a:p>
          <a:p>
            <a:pPr>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3. Order Processing</a:t>
            </a: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To dynamically choose the correct order processing service (e.g., rush order, international order).Simplifies order processing logic and </a:t>
            </a:r>
            <a:r>
              <a:rPr lang="en-GB" b="1" dirty="0">
                <a:latin typeface="Times New Roman" panose="02020603050405020304" pitchFamily="18" charset="0"/>
                <a:cs typeface="Times New Roman" panose="02020603050405020304" pitchFamily="18" charset="0"/>
              </a:rPr>
              <a:t>keeps it extensible</a:t>
            </a:r>
            <a:r>
              <a:rPr lang="en-GB"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4. Inventory Management</a:t>
            </a: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To create different inventory management systems (e.g., warehouse inventory) dynamically.</a:t>
            </a:r>
            <a:endParaRPr lang="en-IN" dirty="0"/>
          </a:p>
        </p:txBody>
      </p:sp>
      <p:sp>
        <p:nvSpPr>
          <p:cNvPr id="9" name="TextBox 8">
            <a:extLst>
              <a:ext uri="{FF2B5EF4-FFF2-40B4-BE49-F238E27FC236}">
                <a16:creationId xmlns:a16="http://schemas.microsoft.com/office/drawing/2014/main" id="{6AA4F5FF-5C8A-D22B-B053-40BDC91B375A}"/>
              </a:ext>
            </a:extLst>
          </p:cNvPr>
          <p:cNvSpPr txBox="1"/>
          <p:nvPr/>
        </p:nvSpPr>
        <p:spPr>
          <a:xfrm>
            <a:off x="5664579" y="3573328"/>
            <a:ext cx="5953517" cy="2585323"/>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Factory Method for Database Connections</a:t>
            </a:r>
          </a:p>
          <a:p>
            <a:r>
              <a:rPr lang="en-GB" dirty="0">
                <a:latin typeface="Times New Roman" panose="02020603050405020304" pitchFamily="18" charset="0"/>
                <a:cs typeface="Times New Roman" panose="02020603050405020304" pitchFamily="18" charset="0"/>
              </a:rPr>
              <a:t>Defined a Database Connection Interface</a:t>
            </a:r>
          </a:p>
          <a:p>
            <a:r>
              <a:rPr lang="en-GB" dirty="0">
                <a:latin typeface="Times New Roman" panose="02020603050405020304" pitchFamily="18" charset="0"/>
                <a:cs typeface="Times New Roman" panose="02020603050405020304" pitchFamily="18" charset="0"/>
              </a:rPr>
              <a:t>Interface: </a:t>
            </a:r>
            <a:r>
              <a:rPr lang="en-GB" dirty="0" err="1">
                <a:latin typeface="Times New Roman" panose="02020603050405020304" pitchFamily="18" charset="0"/>
                <a:cs typeface="Times New Roman" panose="02020603050405020304" pitchFamily="18" charset="0"/>
              </a:rPr>
              <a:t>IDatabaseConnectionFactory</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Method: </a:t>
            </a:r>
            <a:r>
              <a:rPr lang="en-GB" dirty="0" err="1">
                <a:latin typeface="Times New Roman" panose="02020603050405020304" pitchFamily="18" charset="0"/>
                <a:cs typeface="Times New Roman" panose="02020603050405020304" pitchFamily="18" charset="0"/>
              </a:rPr>
              <a:t>CreateConnection</a:t>
            </a:r>
            <a:r>
              <a:rPr lang="en-GB" dirty="0">
                <a:latin typeface="Times New Roman" panose="02020603050405020304" pitchFamily="18" charset="0"/>
                <a:cs typeface="Times New Roman" panose="02020603050405020304" pitchFamily="18" charset="0"/>
              </a:rPr>
              <a:t>() for creating database connections.</a:t>
            </a:r>
          </a:p>
          <a:p>
            <a:r>
              <a:rPr lang="en-GB" b="1" dirty="0">
                <a:latin typeface="Times New Roman" panose="02020603050405020304" pitchFamily="18" charset="0"/>
                <a:cs typeface="Times New Roman" panose="02020603050405020304" pitchFamily="18" charset="0"/>
              </a:rPr>
              <a:t>Implement Concrete Factories for Each Database</a:t>
            </a:r>
          </a:p>
          <a:p>
            <a:r>
              <a:rPr lang="en-GB" b="1" dirty="0">
                <a:latin typeface="Times New Roman" panose="02020603050405020304" pitchFamily="18" charset="0"/>
                <a:cs typeface="Times New Roman" panose="02020603050405020304" pitchFamily="18" charset="0"/>
              </a:rPr>
              <a:t>SQL Server Factory</a:t>
            </a:r>
            <a:r>
              <a:rPr lang="en-GB" dirty="0">
                <a:latin typeface="Times New Roman" panose="02020603050405020304" pitchFamily="18" charset="0"/>
                <a:cs typeface="Times New Roman" panose="02020603050405020304" pitchFamily="18" charset="0"/>
              </a:rPr>
              <a:t>: Creates a connection for SQL Server.</a:t>
            </a:r>
          </a:p>
          <a:p>
            <a:r>
              <a:rPr lang="en-GB" b="1" dirty="0">
                <a:latin typeface="Times New Roman" panose="02020603050405020304" pitchFamily="18" charset="0"/>
                <a:cs typeface="Times New Roman" panose="02020603050405020304" pitchFamily="18" charset="0"/>
              </a:rPr>
              <a:t>MySQL Factory</a:t>
            </a:r>
            <a:r>
              <a:rPr lang="en-GB" dirty="0">
                <a:latin typeface="Times New Roman" panose="02020603050405020304" pitchFamily="18" charset="0"/>
                <a:cs typeface="Times New Roman" panose="02020603050405020304" pitchFamily="18" charset="0"/>
              </a:rPr>
              <a:t>: Creates a connection for MySQL.</a:t>
            </a:r>
          </a:p>
          <a:p>
            <a:r>
              <a:rPr lang="en-GB" b="1" dirty="0">
                <a:latin typeface="Times New Roman" panose="02020603050405020304" pitchFamily="18" charset="0"/>
                <a:cs typeface="Times New Roman" panose="02020603050405020304" pitchFamily="18" charset="0"/>
              </a:rPr>
              <a:t>Oracle Factory</a:t>
            </a:r>
            <a:r>
              <a:rPr lang="en-GB" dirty="0">
                <a:latin typeface="Times New Roman" panose="02020603050405020304" pitchFamily="18" charset="0"/>
                <a:cs typeface="Times New Roman" panose="02020603050405020304" pitchFamily="18" charset="0"/>
              </a:rPr>
              <a:t>: Creates a connection for Oracle.</a:t>
            </a:r>
            <a:endParaRPr lang="en-IN" dirty="0">
              <a:latin typeface="Times New Roman" panose="02020603050405020304" pitchFamily="18" charset="0"/>
              <a:cs typeface="Times New Roman" panose="02020603050405020304" pitchFamily="18" charset="0"/>
            </a:endParaRPr>
          </a:p>
        </p:txBody>
      </p:sp>
      <p:pic>
        <p:nvPicPr>
          <p:cNvPr id="12" name="Picture 11" descr="A person pushing a cart with a shopping cart in front of a large screen&#10;&#10;Description automatically generated">
            <a:extLst>
              <a:ext uri="{FF2B5EF4-FFF2-40B4-BE49-F238E27FC236}">
                <a16:creationId xmlns:a16="http://schemas.microsoft.com/office/drawing/2014/main" id="{C8F9C7D2-8B72-8155-7CC4-89D6DB90B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944" y="-363818"/>
            <a:ext cx="4805540" cy="3949889"/>
          </a:xfrm>
          <a:prstGeom prst="rect">
            <a:avLst/>
          </a:prstGeom>
        </p:spPr>
      </p:pic>
    </p:spTree>
    <p:extLst>
      <p:ext uri="{BB962C8B-B14F-4D97-AF65-F5344CB8AC3E}">
        <p14:creationId xmlns:p14="http://schemas.microsoft.com/office/powerpoint/2010/main" val="203972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F03A442-F14B-1B11-1297-90C770B867A9}"/>
              </a:ext>
            </a:extLst>
          </p:cNvPr>
          <p:cNvSpPr>
            <a:spLocks noGrp="1"/>
          </p:cNvSpPr>
          <p:nvPr>
            <p:ph idx="4294967295"/>
          </p:nvPr>
        </p:nvSpPr>
        <p:spPr>
          <a:xfrm>
            <a:off x="5537200" y="1150208"/>
            <a:ext cx="6326188" cy="4557584"/>
          </a:xfrm>
        </p:spPr>
        <p:txBody>
          <a:bodyPr>
            <a:normAutofit/>
          </a:bodyPr>
          <a:lstStyle/>
          <a:p>
            <a:pPr>
              <a:lnSpc>
                <a:spcPct val="90000"/>
              </a:lnSpc>
            </a:pPr>
            <a:endParaRPr lang="en-GB" sz="1800" dirty="0"/>
          </a:p>
          <a:p>
            <a:endParaRPr lang="en-IN" sz="1800" dirty="0"/>
          </a:p>
        </p:txBody>
      </p:sp>
      <p:sp>
        <p:nvSpPr>
          <p:cNvPr id="8" name="TextBox 7">
            <a:extLst>
              <a:ext uri="{FF2B5EF4-FFF2-40B4-BE49-F238E27FC236}">
                <a16:creationId xmlns:a16="http://schemas.microsoft.com/office/drawing/2014/main" id="{195135E3-DE71-0BA7-0AA4-20A315EC982A}"/>
              </a:ext>
            </a:extLst>
          </p:cNvPr>
          <p:cNvSpPr txBox="1"/>
          <p:nvPr/>
        </p:nvSpPr>
        <p:spPr>
          <a:xfrm>
            <a:off x="369116" y="453004"/>
            <a:ext cx="5614241" cy="2339102"/>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When to Use Factory Method</a:t>
            </a:r>
          </a:p>
          <a:p>
            <a:pPr marL="285750" indent="-285750">
              <a:buFont typeface="Arial" panose="020B0604020202020204" pitchFamily="34" charset="0"/>
              <a:buChar char="•"/>
            </a:pPr>
            <a:r>
              <a:rPr lang="en-GB" dirty="0">
                <a:solidFill>
                  <a:srgbClr val="000000"/>
                </a:solidFill>
                <a:latin typeface="Times New Roman" panose="02020603050405020304" pitchFamily="18" charset="0"/>
                <a:cs typeface="Times New Roman" panose="02020603050405020304" pitchFamily="18" charset="0"/>
              </a:rPr>
              <a:t>Creating objects without specifying the exact class of the object.</a:t>
            </a:r>
          </a:p>
          <a:p>
            <a:pPr marL="285750" indent="-285750">
              <a:buFont typeface="Arial" panose="020B0604020202020204" pitchFamily="34" charset="0"/>
              <a:buChar char="•"/>
            </a:pPr>
            <a:r>
              <a:rPr lang="en-GB" dirty="0">
                <a:solidFill>
                  <a:srgbClr val="000000"/>
                </a:solidFill>
                <a:latin typeface="Times New Roman" panose="02020603050405020304" pitchFamily="18" charset="0"/>
                <a:cs typeface="Times New Roman" panose="02020603050405020304" pitchFamily="18" charset="0"/>
              </a:rPr>
              <a:t>Complex creation process involving multiple operations.</a:t>
            </a:r>
          </a:p>
          <a:p>
            <a:pPr marL="285750" indent="-285750">
              <a:buFont typeface="Arial" panose="020B0604020202020204" pitchFamily="34" charset="0"/>
              <a:buChar char="•"/>
            </a:pPr>
            <a:r>
              <a:rPr lang="en-GB" dirty="0">
                <a:solidFill>
                  <a:srgbClr val="000000"/>
                </a:solidFill>
                <a:latin typeface="Times New Roman" panose="02020603050405020304" pitchFamily="18" charset="0"/>
                <a:cs typeface="Times New Roman" panose="02020603050405020304" pitchFamily="18" charset="0"/>
              </a:rPr>
              <a:t>Open to extensions, allowing new object types without modifying existing code.</a:t>
            </a:r>
          </a:p>
          <a:p>
            <a:pPr marL="285750" indent="-285750">
              <a:buFont typeface="Arial" panose="020B0604020202020204" pitchFamily="34" charset="0"/>
              <a:buChar char="•"/>
            </a:pPr>
            <a:r>
              <a:rPr lang="en-GB" dirty="0">
                <a:solidFill>
                  <a:srgbClr val="000000"/>
                </a:solidFill>
                <a:latin typeface="Times New Roman" panose="02020603050405020304" pitchFamily="18" charset="0"/>
                <a:cs typeface="Times New Roman" panose="02020603050405020304" pitchFamily="18" charset="0"/>
              </a:rPr>
              <a:t>Decoupling code from specific object types used.</a:t>
            </a:r>
          </a:p>
        </p:txBody>
      </p:sp>
      <p:sp>
        <p:nvSpPr>
          <p:cNvPr id="9" name="TextBox 8">
            <a:extLst>
              <a:ext uri="{FF2B5EF4-FFF2-40B4-BE49-F238E27FC236}">
                <a16:creationId xmlns:a16="http://schemas.microsoft.com/office/drawing/2014/main" id="{B90CF5E1-FC98-6B09-4AFD-D0EABC3B1A4B}"/>
              </a:ext>
            </a:extLst>
          </p:cNvPr>
          <p:cNvSpPr txBox="1"/>
          <p:nvPr/>
        </p:nvSpPr>
        <p:spPr>
          <a:xfrm>
            <a:off x="123690" y="2854777"/>
            <a:ext cx="5859667" cy="3447098"/>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Advantages of the Factory Method</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Improved Code Maintainability: The Factory Method Pattern centralizes object creation, making it easier to maintain and modify.</a:t>
            </a: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b="1" dirty="0">
                <a:solidFill>
                  <a:srgbClr val="000000"/>
                </a:solidFill>
                <a:latin typeface="Times New Roman" panose="02020603050405020304" pitchFamily="18" charset="0"/>
                <a:cs typeface="Times New Roman" panose="02020603050405020304" pitchFamily="18" charset="0"/>
              </a:rPr>
              <a:t>Separation of Concerns</a:t>
            </a:r>
            <a:r>
              <a:rPr lang="en-GB" dirty="0">
                <a:latin typeface="Times New Roman" panose="02020603050405020304" pitchFamily="18" charset="0"/>
                <a:cs typeface="Times New Roman" panose="02020603050405020304" pitchFamily="18" charset="0"/>
              </a:rPr>
              <a:t>: The pattern separates the client code from the object creation process.</a:t>
            </a: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b="1" dirty="0">
                <a:solidFill>
                  <a:srgbClr val="000000"/>
                </a:solidFill>
                <a:latin typeface="Times New Roman" panose="02020603050405020304" pitchFamily="18" charset="0"/>
                <a:cs typeface="Times New Roman" panose="02020603050405020304" pitchFamily="18" charset="0"/>
              </a:rPr>
              <a:t>Open/Closed Principle: </a:t>
            </a:r>
            <a:r>
              <a:rPr lang="en-GB" dirty="0">
                <a:latin typeface="Times New Roman" panose="02020603050405020304" pitchFamily="18" charset="0"/>
                <a:cs typeface="Times New Roman" panose="02020603050405020304" pitchFamily="18" charset="0"/>
              </a:rPr>
              <a:t>You can add new types of products without modifying existing code, adhering to the Open/Closed principle.</a:t>
            </a:r>
          </a:p>
          <a:p>
            <a:endParaRPr lang="en-IN" dirty="0"/>
          </a:p>
        </p:txBody>
      </p:sp>
      <p:sp>
        <p:nvSpPr>
          <p:cNvPr id="11" name="TextBox 10">
            <a:extLst>
              <a:ext uri="{FF2B5EF4-FFF2-40B4-BE49-F238E27FC236}">
                <a16:creationId xmlns:a16="http://schemas.microsoft.com/office/drawing/2014/main" id="{2DEE71CF-6E0A-E66B-CE18-2F5D40B696D6}"/>
              </a:ext>
            </a:extLst>
          </p:cNvPr>
          <p:cNvSpPr txBox="1"/>
          <p:nvPr/>
        </p:nvSpPr>
        <p:spPr>
          <a:xfrm>
            <a:off x="6316445" y="3594276"/>
            <a:ext cx="5344252" cy="2339102"/>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Disadvantages of the Factory Method</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Increased Complexity: Introducing a factory method can make the system more complex by adding additional classes and layers.</a:t>
            </a: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Subclasses Are Required: The client code might need to use subclasses to create different types of objects.</a:t>
            </a:r>
            <a:endParaRPr lang="en-IN" dirty="0">
              <a:latin typeface="Times New Roman" panose="02020603050405020304" pitchFamily="18" charset="0"/>
              <a:cs typeface="Times New Roman" panose="02020603050405020304" pitchFamily="18" charset="0"/>
            </a:endParaRPr>
          </a:p>
        </p:txBody>
      </p:sp>
      <p:grpSp>
        <p:nvGrpSpPr>
          <p:cNvPr id="13" name="object 2">
            <a:extLst>
              <a:ext uri="{FF2B5EF4-FFF2-40B4-BE49-F238E27FC236}">
                <a16:creationId xmlns:a16="http://schemas.microsoft.com/office/drawing/2014/main" id="{235F40A1-B614-1064-C293-75EB7DA55315}"/>
              </a:ext>
            </a:extLst>
          </p:cNvPr>
          <p:cNvGrpSpPr/>
          <p:nvPr/>
        </p:nvGrpSpPr>
        <p:grpSpPr>
          <a:xfrm>
            <a:off x="6316445" y="351086"/>
            <a:ext cx="5344252" cy="3160552"/>
            <a:chOff x="1619999" y="3112503"/>
            <a:chExt cx="5229225" cy="5229225"/>
          </a:xfrm>
        </p:grpSpPr>
        <p:sp>
          <p:nvSpPr>
            <p:cNvPr id="14" name="object 3">
              <a:extLst>
                <a:ext uri="{FF2B5EF4-FFF2-40B4-BE49-F238E27FC236}">
                  <a16:creationId xmlns:a16="http://schemas.microsoft.com/office/drawing/2014/main" id="{3F048079-3FBC-8B22-2641-49F83204619F}"/>
                </a:ext>
              </a:extLst>
            </p:cNvPr>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15" name="object 4">
              <a:extLst>
                <a:ext uri="{FF2B5EF4-FFF2-40B4-BE49-F238E27FC236}">
                  <a16:creationId xmlns:a16="http://schemas.microsoft.com/office/drawing/2014/main" id="{2D636A53-09CB-E3A0-BFB0-907D85C06C0C}"/>
                </a:ext>
              </a:extLst>
            </p:cNvPr>
            <p:cNvPicPr/>
            <p:nvPr/>
          </p:nvPicPr>
          <p:blipFill>
            <a:blip r:embed="rId2" cstate="print"/>
            <a:stretch>
              <a:fillRect/>
            </a:stretch>
          </p:blipFill>
          <p:spPr>
            <a:xfrm>
              <a:off x="1690611" y="3171748"/>
              <a:ext cx="5095874" cy="5095862"/>
            </a:xfrm>
            <a:prstGeom prst="rect">
              <a:avLst/>
            </a:prstGeom>
          </p:spPr>
        </p:pic>
      </p:grpSp>
    </p:spTree>
    <p:extLst>
      <p:ext uri="{BB962C8B-B14F-4D97-AF65-F5344CB8AC3E}">
        <p14:creationId xmlns:p14="http://schemas.microsoft.com/office/powerpoint/2010/main" val="122487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44D81-D84C-E736-1868-E8BD2BFF2B92}"/>
              </a:ext>
            </a:extLst>
          </p:cNvPr>
          <p:cNvPicPr>
            <a:picLocks noChangeAspect="1"/>
          </p:cNvPicPr>
          <p:nvPr/>
        </p:nvPicPr>
        <p:blipFill>
          <a:blip r:embed="rId2"/>
          <a:srcRect t="39660"/>
          <a:stretch/>
        </p:blipFill>
        <p:spPr>
          <a:xfrm>
            <a:off x="6096000" y="334505"/>
            <a:ext cx="5767387" cy="5513185"/>
          </a:xfrm>
          <a:prstGeom prst="rect">
            <a:avLst/>
          </a:prstGeom>
          <a:noFill/>
        </p:spPr>
      </p:pic>
      <p:sp>
        <p:nvSpPr>
          <p:cNvPr id="6" name="TextBox 5">
            <a:extLst>
              <a:ext uri="{FF2B5EF4-FFF2-40B4-BE49-F238E27FC236}">
                <a16:creationId xmlns:a16="http://schemas.microsoft.com/office/drawing/2014/main" id="{A43D6444-F2E9-86E4-D8B0-03DF64512C9D}"/>
              </a:ext>
            </a:extLst>
          </p:cNvPr>
          <p:cNvSpPr txBox="1"/>
          <p:nvPr/>
        </p:nvSpPr>
        <p:spPr>
          <a:xfrm>
            <a:off x="759572" y="1057013"/>
            <a:ext cx="3825380" cy="707886"/>
          </a:xfrm>
          <a:prstGeom prst="rect">
            <a:avLst/>
          </a:prstGeom>
          <a:noFill/>
        </p:spPr>
        <p:txBody>
          <a:bodyPr wrap="square" rtlCol="0">
            <a:spAutoFit/>
          </a:bodyPr>
          <a:lstStyle/>
          <a:p>
            <a:r>
              <a:rPr lang="en-IN" sz="4000" b="1" spc="-30" dirty="0"/>
              <a:t>Conclusion</a:t>
            </a:r>
            <a:endParaRPr lang="en-IN" sz="4000" b="1" dirty="0"/>
          </a:p>
        </p:txBody>
      </p:sp>
      <p:sp>
        <p:nvSpPr>
          <p:cNvPr id="7" name="TextBox 6">
            <a:extLst>
              <a:ext uri="{FF2B5EF4-FFF2-40B4-BE49-F238E27FC236}">
                <a16:creationId xmlns:a16="http://schemas.microsoft.com/office/drawing/2014/main" id="{53B387A2-2AC9-143E-59D1-2D5E1639FF71}"/>
              </a:ext>
            </a:extLst>
          </p:cNvPr>
          <p:cNvSpPr txBox="1"/>
          <p:nvPr/>
        </p:nvSpPr>
        <p:spPr>
          <a:xfrm>
            <a:off x="276837" y="2499919"/>
            <a:ext cx="5217952" cy="2862322"/>
          </a:xfrm>
          <a:prstGeom prst="rect">
            <a:avLst/>
          </a:prstGeom>
          <a:noFill/>
        </p:spPr>
        <p:txBody>
          <a:bodyPr wrap="square" rtlCol="0">
            <a:spAutoFit/>
          </a:bodyPr>
          <a:lstStyle/>
          <a:p>
            <a:r>
              <a:rPr lang="en-GB" dirty="0"/>
              <a:t>The Factory Method design pattern is an excellent solution when your application needs to create instances of different types of objects (e.g., different types of transportation) but without coupling your code to specific classes. It provides flexibility and extensibility while promoting code maintainability. By delegating the responsibility of object creation to subclasses, it allows the system to evolve without requiring changes to client code</a:t>
            </a:r>
          </a:p>
          <a:p>
            <a:endParaRPr lang="en-IN" dirty="0"/>
          </a:p>
        </p:txBody>
      </p:sp>
    </p:spTree>
    <p:extLst>
      <p:ext uri="{BB962C8B-B14F-4D97-AF65-F5344CB8AC3E}">
        <p14:creationId xmlns:p14="http://schemas.microsoft.com/office/powerpoint/2010/main" val="281495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F7D4E0-B626-B829-C22B-F7633AA901F9}"/>
              </a:ext>
            </a:extLst>
          </p:cNvPr>
          <p:cNvSpPr>
            <a:spLocks noGrp="1"/>
          </p:cNvSpPr>
          <p:nvPr>
            <p:ph type="title"/>
          </p:nvPr>
        </p:nvSpPr>
        <p:spPr>
          <a:xfrm>
            <a:off x="838200" y="982651"/>
            <a:ext cx="10515600" cy="912442"/>
          </a:xfrm>
        </p:spPr>
        <p:txBody>
          <a:bodyPr/>
          <a:lstStyle>
            <a:lvl1pPr algn="ctr">
              <a:defRPr>
                <a:solidFill>
                  <a:schemeClr val="bg1"/>
                </a:solidFill>
              </a:defRPr>
            </a:lvl1pPr>
          </a:lstStyle>
          <a:p>
            <a:r>
              <a:rPr lang="en-US"/>
              <a:t>THANK YOU</a:t>
            </a:r>
            <a:endParaRPr lang="en-AU"/>
          </a:p>
        </p:txBody>
      </p:sp>
      <p:sp>
        <p:nvSpPr>
          <p:cNvPr id="10" name="TextBox 9">
            <a:extLst>
              <a:ext uri="{FF2B5EF4-FFF2-40B4-BE49-F238E27FC236}">
                <a16:creationId xmlns:a16="http://schemas.microsoft.com/office/drawing/2014/main" id="{F710EBC3-FC48-8525-A1B8-08D84C429404}"/>
              </a:ext>
            </a:extLst>
          </p:cNvPr>
          <p:cNvSpPr txBox="1"/>
          <p:nvPr/>
        </p:nvSpPr>
        <p:spPr>
          <a:xfrm>
            <a:off x="4956377" y="4529988"/>
            <a:ext cx="2279247" cy="401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35"/>
              </a:spcAft>
              <a:buClrTx/>
              <a:buSzTx/>
              <a:buFontTx/>
              <a:buNone/>
              <a:tabLst/>
              <a:defRPr/>
            </a:pPr>
            <a:r>
              <a:rPr kumimoji="0" lang="en-IN" sz="2011" b="1" i="0" u="none" strike="noStrike" kern="1200" cap="none" spc="0" normalizeH="0" baseline="0" noProof="0" dirty="0">
                <a:ln>
                  <a:noFill/>
                </a:ln>
                <a:solidFill>
                  <a:schemeClr val="tx1">
                    <a:lumMod val="50000"/>
                  </a:schemeClr>
                </a:solidFill>
                <a:effectLst/>
                <a:uLnTx/>
                <a:uFillTx/>
                <a:latin typeface="Calibri" panose="020F0502020204030204" pitchFamily="34" charset="0"/>
                <a:ea typeface="+mn-ea"/>
                <a:cs typeface="Calibri" panose="020F0502020204030204" pitchFamily="34" charset="0"/>
              </a:rPr>
              <a:t>CONNECT WITH US</a:t>
            </a:r>
          </a:p>
        </p:txBody>
      </p:sp>
      <p:grpSp>
        <p:nvGrpSpPr>
          <p:cNvPr id="2" name="Group 1">
            <a:extLst>
              <a:ext uri="{FF2B5EF4-FFF2-40B4-BE49-F238E27FC236}">
                <a16:creationId xmlns:a16="http://schemas.microsoft.com/office/drawing/2014/main" id="{BCC0B146-41E4-AE8A-0111-5DCD03D805F9}"/>
              </a:ext>
            </a:extLst>
          </p:cNvPr>
          <p:cNvGrpSpPr/>
          <p:nvPr/>
        </p:nvGrpSpPr>
        <p:grpSpPr>
          <a:xfrm>
            <a:off x="1491526" y="2331833"/>
            <a:ext cx="8878978" cy="1028443"/>
            <a:chOff x="1711625" y="2321673"/>
            <a:chExt cx="8878978" cy="1028443"/>
          </a:xfrm>
        </p:grpSpPr>
        <p:sp>
          <p:nvSpPr>
            <p:cNvPr id="3" name="TextBox 2">
              <a:extLst>
                <a:ext uri="{FF2B5EF4-FFF2-40B4-BE49-F238E27FC236}">
                  <a16:creationId xmlns:a16="http://schemas.microsoft.com/office/drawing/2014/main" id="{720C7CA8-CDC0-8A32-3F5D-54D4CA07612E}"/>
                </a:ext>
              </a:extLst>
            </p:cNvPr>
            <p:cNvSpPr txBox="1"/>
            <p:nvPr/>
          </p:nvSpPr>
          <p:spPr>
            <a:xfrm>
              <a:off x="1711625" y="2324194"/>
              <a:ext cx="3355323" cy="1025922"/>
            </a:xfrm>
            <a:prstGeom prst="rect">
              <a:avLst/>
            </a:prstGeom>
            <a:noFill/>
          </p:spPr>
          <p:txBody>
            <a:bodyPr wrap="square" rtlCol="0">
              <a:spAutoFit/>
            </a:bodyPr>
            <a:lstStyle/>
            <a:p>
              <a:pPr algn="r">
                <a:spcAft>
                  <a:spcPts val="400"/>
                </a:spcAft>
              </a:pPr>
              <a:r>
                <a:rPr lang="en-IN" b="1">
                  <a:solidFill>
                    <a:schemeClr val="bg1"/>
                  </a:solidFill>
                  <a:latin typeface="Calibri" panose="020F0502020204030204" pitchFamily="34" charset="0"/>
                  <a:cs typeface="Calibri" panose="020F0502020204030204" pitchFamily="34" charset="0"/>
                </a:rPr>
                <a:t>(844) 720-6678</a:t>
              </a:r>
            </a:p>
            <a:p>
              <a:pPr algn="r">
                <a:spcAft>
                  <a:spcPts val="400"/>
                </a:spcAft>
              </a:pPr>
              <a:r>
                <a:rPr lang="en-IN" b="1">
                  <a:solidFill>
                    <a:schemeClr val="bg1"/>
                  </a:solidFill>
                  <a:latin typeface="Calibri" panose="020F0502020204030204" pitchFamily="34" charset="0"/>
                  <a:cs typeface="Calibri" panose="020F0502020204030204" pitchFamily="34" charset="0"/>
                </a:rPr>
                <a:t>info@simplifyhealthcare.com</a:t>
              </a:r>
            </a:p>
            <a:p>
              <a:pPr algn="r">
                <a:spcAft>
                  <a:spcPts val="400"/>
                </a:spcAft>
              </a:pPr>
              <a:r>
                <a:rPr lang="en-IN" b="1">
                  <a:solidFill>
                    <a:schemeClr val="bg1"/>
                  </a:solidFill>
                  <a:latin typeface="Calibri" panose="020F0502020204030204" pitchFamily="34" charset="0"/>
                  <a:cs typeface="Calibri" panose="020F0502020204030204" pitchFamily="34" charset="0"/>
                </a:rPr>
                <a:t>simplifyhealthcare.com</a:t>
              </a:r>
            </a:p>
          </p:txBody>
        </p:sp>
        <p:sp>
          <p:nvSpPr>
            <p:cNvPr id="6" name="TextBox 5">
              <a:extLst>
                <a:ext uri="{FF2B5EF4-FFF2-40B4-BE49-F238E27FC236}">
                  <a16:creationId xmlns:a16="http://schemas.microsoft.com/office/drawing/2014/main" id="{1B2E7442-400C-EA04-4607-A6D8DD3852FF}"/>
                </a:ext>
              </a:extLst>
            </p:cNvPr>
            <p:cNvSpPr txBox="1"/>
            <p:nvPr/>
          </p:nvSpPr>
          <p:spPr>
            <a:xfrm>
              <a:off x="5267389" y="2321673"/>
              <a:ext cx="5323214" cy="1005403"/>
            </a:xfrm>
            <a:prstGeom prst="rect">
              <a:avLst/>
            </a:prstGeom>
            <a:noFill/>
          </p:spPr>
          <p:txBody>
            <a:bodyPr wrap="square" rtlCol="0">
              <a:spAutoFit/>
            </a:bodyPr>
            <a:lstStyle/>
            <a:p>
              <a:pPr>
                <a:spcAft>
                  <a:spcPts val="800"/>
                </a:spcAft>
              </a:pPr>
              <a:r>
                <a:rPr lang="en-US" b="1" dirty="0">
                  <a:solidFill>
                    <a:schemeClr val="bg1"/>
                  </a:solidFill>
                  <a:latin typeface="Calibri" panose="020F0502020204030204" pitchFamily="34" charset="0"/>
                  <a:cs typeface="Calibri" panose="020F0502020204030204" pitchFamily="34" charset="0"/>
                </a:rPr>
                <a:t>Simplify Healthcare</a:t>
              </a:r>
            </a:p>
            <a:p>
              <a:pPr>
                <a:spcAft>
                  <a:spcPts val="800"/>
                </a:spcAft>
              </a:pPr>
              <a:r>
                <a:rPr lang="en-IN" sz="1400" dirty="0">
                  <a:solidFill>
                    <a:schemeClr val="bg1"/>
                  </a:solidFill>
                  <a:latin typeface="Calibri" panose="020F0502020204030204" pitchFamily="34" charset="0"/>
                  <a:cs typeface="Calibri" panose="020F0502020204030204" pitchFamily="34" charset="0"/>
                </a:rPr>
                <a:t>U.S.: 600 N Commons Drive, Suite 110, Aurora, IL 60504</a:t>
              </a:r>
            </a:p>
            <a:p>
              <a:pPr>
                <a:spcAft>
                  <a:spcPts val="800"/>
                </a:spcAft>
              </a:pPr>
              <a:r>
                <a:rPr lang="en-US" sz="1400" dirty="0">
                  <a:solidFill>
                    <a:schemeClr val="bg1"/>
                  </a:solidFill>
                  <a:latin typeface="Calibri" panose="020F0502020204030204" pitchFamily="34" charset="0"/>
                  <a:cs typeface="Calibri" panose="020F0502020204030204" pitchFamily="34" charset="0"/>
                </a:rPr>
                <a:t>India: </a:t>
              </a:r>
              <a:r>
                <a:rPr lang="en-GB" sz="1400" dirty="0">
                  <a:solidFill>
                    <a:schemeClr val="bg1"/>
                  </a:solidFill>
                  <a:latin typeface="Calibri" panose="020F0502020204030204" pitchFamily="34" charset="0"/>
                  <a:cs typeface="Calibri" panose="020F0502020204030204" pitchFamily="34" charset="0"/>
                </a:rPr>
                <a:t>401/402, 4th Floor, Pentagon P-2, Magarpatta City, Pune 411013</a:t>
              </a:r>
              <a:endParaRPr lang="en-IN" sz="1400" dirty="0">
                <a:solidFill>
                  <a:schemeClr val="bg1"/>
                </a:solidFill>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A61691AC-D100-9075-DC70-15B10995928C}"/>
                </a:ext>
              </a:extLst>
            </p:cNvPr>
            <p:cNvCxnSpPr>
              <a:cxnSpLocks/>
            </p:cNvCxnSpPr>
            <p:nvPr/>
          </p:nvCxnSpPr>
          <p:spPr>
            <a:xfrm>
              <a:off x="5175442" y="2417954"/>
              <a:ext cx="0" cy="8357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DE45BCF-F5CC-87C4-9036-C7D0CA651C1F}"/>
              </a:ext>
            </a:extLst>
          </p:cNvPr>
          <p:cNvGrpSpPr/>
          <p:nvPr/>
        </p:nvGrpSpPr>
        <p:grpSpPr>
          <a:xfrm>
            <a:off x="2547387" y="5075409"/>
            <a:ext cx="7214187" cy="460858"/>
            <a:chOff x="2547387" y="5075409"/>
            <a:chExt cx="7214187" cy="460858"/>
          </a:xfrm>
        </p:grpSpPr>
        <p:grpSp>
          <p:nvGrpSpPr>
            <p:cNvPr id="7" name="Group 6">
              <a:extLst>
                <a:ext uri="{FF2B5EF4-FFF2-40B4-BE49-F238E27FC236}">
                  <a16:creationId xmlns:a16="http://schemas.microsoft.com/office/drawing/2014/main" id="{170CE78F-75C0-8E70-6153-1DAA2148033C}"/>
                </a:ext>
              </a:extLst>
            </p:cNvPr>
            <p:cNvGrpSpPr/>
            <p:nvPr/>
          </p:nvGrpSpPr>
          <p:grpSpPr>
            <a:xfrm>
              <a:off x="4697757" y="5075409"/>
              <a:ext cx="1394706" cy="460858"/>
              <a:chOff x="4443635" y="5075409"/>
              <a:chExt cx="1394706" cy="460858"/>
            </a:xfrm>
          </p:grpSpPr>
          <p:grpSp>
            <p:nvGrpSpPr>
              <p:cNvPr id="30" name="Group 29">
                <a:extLst>
                  <a:ext uri="{FF2B5EF4-FFF2-40B4-BE49-F238E27FC236}">
                    <a16:creationId xmlns:a16="http://schemas.microsoft.com/office/drawing/2014/main" id="{AA0581DD-084E-EBE9-F3BC-5A8A59F8EA14}"/>
                  </a:ext>
                </a:extLst>
              </p:cNvPr>
              <p:cNvGrpSpPr/>
              <p:nvPr/>
            </p:nvGrpSpPr>
            <p:grpSpPr>
              <a:xfrm>
                <a:off x="4443635" y="5075409"/>
                <a:ext cx="460858" cy="460858"/>
                <a:chOff x="4451255" y="5075409"/>
                <a:chExt cx="460858" cy="460858"/>
              </a:xfrm>
            </p:grpSpPr>
            <p:sp>
              <p:nvSpPr>
                <p:cNvPr id="33" name="Oval 32">
                  <a:hlinkClick r:id="rId2"/>
                  <a:extLst>
                    <a:ext uri="{FF2B5EF4-FFF2-40B4-BE49-F238E27FC236}">
                      <a16:creationId xmlns:a16="http://schemas.microsoft.com/office/drawing/2014/main" id="{EF18A42C-AF9F-716B-D271-C792B0243435}"/>
                    </a:ext>
                  </a:extLst>
                </p:cNvPr>
                <p:cNvSpPr/>
                <p:nvPr/>
              </p:nvSpPr>
              <p:spPr>
                <a:xfrm>
                  <a:off x="4451255" y="5075409"/>
                  <a:ext cx="460858" cy="460858"/>
                </a:xfrm>
                <a:prstGeom prst="ellipse">
                  <a:avLst/>
                </a:prstGeom>
                <a:solidFill>
                  <a:srgbClr val="119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hlinkClick r:id="rId2"/>
                  <a:extLst>
                    <a:ext uri="{FF2B5EF4-FFF2-40B4-BE49-F238E27FC236}">
                      <a16:creationId xmlns:a16="http://schemas.microsoft.com/office/drawing/2014/main" id="{F18A5029-3794-C8D5-84A9-2C762DFEF9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4418" y="5208173"/>
                  <a:ext cx="294532" cy="201662"/>
                </a:xfrm>
                <a:prstGeom prst="rect">
                  <a:avLst/>
                </a:prstGeom>
              </p:spPr>
            </p:pic>
          </p:grpSp>
          <p:sp>
            <p:nvSpPr>
              <p:cNvPr id="31" name="TextBox 30">
                <a:hlinkClick r:id="rId2"/>
                <a:extLst>
                  <a:ext uri="{FF2B5EF4-FFF2-40B4-BE49-F238E27FC236}">
                    <a16:creationId xmlns:a16="http://schemas.microsoft.com/office/drawing/2014/main" id="{72101909-1AE5-A27B-4663-5A64475E0A05}"/>
                  </a:ext>
                </a:extLst>
              </p:cNvPr>
              <p:cNvSpPr txBox="1"/>
              <p:nvPr/>
            </p:nvSpPr>
            <p:spPr>
              <a:xfrm>
                <a:off x="4896768" y="5133015"/>
                <a:ext cx="941573" cy="338554"/>
              </a:xfrm>
              <a:prstGeom prst="rect">
                <a:avLst/>
              </a:prstGeom>
              <a:noFill/>
            </p:spPr>
            <p:txBody>
              <a:bodyPr wrap="square">
                <a:spAutoFit/>
              </a:bodyPr>
              <a:lstStyle/>
              <a:p>
                <a:pPr algn="ctr"/>
                <a:r>
                  <a:rPr lang="en-US" sz="1600" b="1" dirty="0">
                    <a:solidFill>
                      <a:srgbClr val="000000"/>
                    </a:solidFill>
                  </a:rPr>
                  <a:t>YouTube</a:t>
                </a:r>
              </a:p>
            </p:txBody>
          </p:sp>
        </p:grpSp>
        <p:grpSp>
          <p:nvGrpSpPr>
            <p:cNvPr id="8" name="Group 7">
              <a:extLst>
                <a:ext uri="{FF2B5EF4-FFF2-40B4-BE49-F238E27FC236}">
                  <a16:creationId xmlns:a16="http://schemas.microsoft.com/office/drawing/2014/main" id="{643A3474-09E4-FCD2-72AF-4FBC2260E5DC}"/>
                </a:ext>
              </a:extLst>
            </p:cNvPr>
            <p:cNvGrpSpPr/>
            <p:nvPr/>
          </p:nvGrpSpPr>
          <p:grpSpPr>
            <a:xfrm>
              <a:off x="8251034" y="5075409"/>
              <a:ext cx="1510540" cy="460858"/>
              <a:chOff x="8178165" y="5075409"/>
              <a:chExt cx="1510540" cy="460858"/>
            </a:xfrm>
          </p:grpSpPr>
          <p:grpSp>
            <p:nvGrpSpPr>
              <p:cNvPr id="25" name="Group 24">
                <a:extLst>
                  <a:ext uri="{FF2B5EF4-FFF2-40B4-BE49-F238E27FC236}">
                    <a16:creationId xmlns:a16="http://schemas.microsoft.com/office/drawing/2014/main" id="{F86CAB8E-12F3-81D9-2140-4F24505E3460}"/>
                  </a:ext>
                </a:extLst>
              </p:cNvPr>
              <p:cNvGrpSpPr/>
              <p:nvPr/>
            </p:nvGrpSpPr>
            <p:grpSpPr>
              <a:xfrm>
                <a:off x="8178165" y="5075409"/>
                <a:ext cx="460858" cy="460858"/>
                <a:chOff x="8178165" y="5075409"/>
                <a:chExt cx="460858" cy="460858"/>
              </a:xfrm>
            </p:grpSpPr>
            <p:sp>
              <p:nvSpPr>
                <p:cNvPr id="28" name="Oval 27">
                  <a:hlinkClick r:id="rId5"/>
                  <a:extLst>
                    <a:ext uri="{FF2B5EF4-FFF2-40B4-BE49-F238E27FC236}">
                      <a16:creationId xmlns:a16="http://schemas.microsoft.com/office/drawing/2014/main" id="{BD9662ED-F888-7E04-C7E9-C88762D9442A}"/>
                    </a:ext>
                  </a:extLst>
                </p:cNvPr>
                <p:cNvSpPr/>
                <p:nvPr/>
              </p:nvSpPr>
              <p:spPr>
                <a:xfrm>
                  <a:off x="8178165" y="5075409"/>
                  <a:ext cx="460858" cy="460858"/>
                </a:xfrm>
                <a:prstGeom prst="ellipse">
                  <a:avLst/>
                </a:prstGeom>
                <a:solidFill>
                  <a:srgbClr val="119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Graphic 28">
                  <a:hlinkClick r:id="rId5"/>
                  <a:extLst>
                    <a:ext uri="{FF2B5EF4-FFF2-40B4-BE49-F238E27FC236}">
                      <a16:creationId xmlns:a16="http://schemas.microsoft.com/office/drawing/2014/main" id="{4A1461AF-75E2-CBA6-B646-75908A51D4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1444" y="5178688"/>
                  <a:ext cx="254300" cy="254300"/>
                </a:xfrm>
                <a:prstGeom prst="rect">
                  <a:avLst/>
                </a:prstGeom>
              </p:spPr>
            </p:pic>
          </p:grpSp>
          <p:sp>
            <p:nvSpPr>
              <p:cNvPr id="26" name="TextBox 25">
                <a:hlinkClick r:id="rId5"/>
                <a:extLst>
                  <a:ext uri="{FF2B5EF4-FFF2-40B4-BE49-F238E27FC236}">
                    <a16:creationId xmlns:a16="http://schemas.microsoft.com/office/drawing/2014/main" id="{C284126F-FA88-748E-2D0C-50D0423C464C}"/>
                  </a:ext>
                </a:extLst>
              </p:cNvPr>
              <p:cNvSpPr txBox="1"/>
              <p:nvPr/>
            </p:nvSpPr>
            <p:spPr>
              <a:xfrm>
                <a:off x="8607488" y="5136561"/>
                <a:ext cx="1081217" cy="338554"/>
              </a:xfrm>
              <a:prstGeom prst="rect">
                <a:avLst/>
              </a:prstGeom>
              <a:noFill/>
            </p:spPr>
            <p:txBody>
              <a:bodyPr wrap="square">
                <a:spAutoFit/>
              </a:bodyPr>
              <a:lstStyle/>
              <a:p>
                <a:pPr algn="ctr"/>
                <a:r>
                  <a:rPr lang="en-US" sz="1600" b="1" dirty="0">
                    <a:solidFill>
                      <a:srgbClr val="000000"/>
                    </a:solidFill>
                  </a:rPr>
                  <a:t>Instagram </a:t>
                </a:r>
              </a:p>
            </p:txBody>
          </p:sp>
        </p:grpSp>
        <p:grpSp>
          <p:nvGrpSpPr>
            <p:cNvPr id="9" name="Group 8">
              <a:extLst>
                <a:ext uri="{FF2B5EF4-FFF2-40B4-BE49-F238E27FC236}">
                  <a16:creationId xmlns:a16="http://schemas.microsoft.com/office/drawing/2014/main" id="{AE88A10D-D244-9F93-7D75-C77ADA8E6BC3}"/>
                </a:ext>
              </a:extLst>
            </p:cNvPr>
            <p:cNvGrpSpPr/>
            <p:nvPr/>
          </p:nvGrpSpPr>
          <p:grpSpPr>
            <a:xfrm>
              <a:off x="2547387" y="5075409"/>
              <a:ext cx="1417630" cy="460858"/>
              <a:chOff x="2520238" y="5075409"/>
              <a:chExt cx="1417630" cy="460858"/>
            </a:xfrm>
          </p:grpSpPr>
          <p:sp>
            <p:nvSpPr>
              <p:cNvPr id="18" name="TextBox 17">
                <a:hlinkClick r:id="rId8"/>
                <a:extLst>
                  <a:ext uri="{FF2B5EF4-FFF2-40B4-BE49-F238E27FC236}">
                    <a16:creationId xmlns:a16="http://schemas.microsoft.com/office/drawing/2014/main" id="{8A18A35F-C0FE-65BB-3EE7-49CE159FA8B4}"/>
                  </a:ext>
                </a:extLst>
              </p:cNvPr>
              <p:cNvSpPr txBox="1"/>
              <p:nvPr/>
            </p:nvSpPr>
            <p:spPr>
              <a:xfrm>
                <a:off x="2913078" y="5136561"/>
                <a:ext cx="1024790" cy="338554"/>
              </a:xfrm>
              <a:prstGeom prst="rect">
                <a:avLst/>
              </a:prstGeom>
              <a:noFill/>
            </p:spPr>
            <p:txBody>
              <a:bodyPr wrap="square">
                <a:spAutoFit/>
              </a:bodyPr>
              <a:lstStyle/>
              <a:p>
                <a:pPr algn="ctr"/>
                <a:r>
                  <a:rPr lang="en-US" sz="1600" b="1" i="0" dirty="0">
                    <a:solidFill>
                      <a:srgbClr val="000000"/>
                    </a:solidFill>
                    <a:effectLst/>
                  </a:rPr>
                  <a:t>LinkedIn</a:t>
                </a:r>
              </a:p>
            </p:txBody>
          </p:sp>
          <p:grpSp>
            <p:nvGrpSpPr>
              <p:cNvPr id="20" name="Group 19">
                <a:extLst>
                  <a:ext uri="{FF2B5EF4-FFF2-40B4-BE49-F238E27FC236}">
                    <a16:creationId xmlns:a16="http://schemas.microsoft.com/office/drawing/2014/main" id="{0DA31B73-083F-6B90-12EF-26D85E4403EB}"/>
                  </a:ext>
                </a:extLst>
              </p:cNvPr>
              <p:cNvGrpSpPr/>
              <p:nvPr/>
            </p:nvGrpSpPr>
            <p:grpSpPr>
              <a:xfrm>
                <a:off x="2520238" y="5075409"/>
                <a:ext cx="460858" cy="460858"/>
                <a:chOff x="2504998" y="5075409"/>
                <a:chExt cx="460858" cy="460858"/>
              </a:xfrm>
            </p:grpSpPr>
            <p:sp>
              <p:nvSpPr>
                <p:cNvPr id="21" name="Oval 20">
                  <a:hlinkClick r:id="rId8"/>
                  <a:extLst>
                    <a:ext uri="{FF2B5EF4-FFF2-40B4-BE49-F238E27FC236}">
                      <a16:creationId xmlns:a16="http://schemas.microsoft.com/office/drawing/2014/main" id="{071444CA-C176-932B-C0A4-9E9988268F89}"/>
                    </a:ext>
                  </a:extLst>
                </p:cNvPr>
                <p:cNvSpPr/>
                <p:nvPr/>
              </p:nvSpPr>
              <p:spPr>
                <a:xfrm>
                  <a:off x="2504998" y="5075409"/>
                  <a:ext cx="460858" cy="460858"/>
                </a:xfrm>
                <a:prstGeom prst="ellipse">
                  <a:avLst/>
                </a:prstGeom>
                <a:solidFill>
                  <a:srgbClr val="119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a:hlinkClick r:id="rId8"/>
                  <a:extLst>
                    <a:ext uri="{FF2B5EF4-FFF2-40B4-BE49-F238E27FC236}">
                      <a16:creationId xmlns:a16="http://schemas.microsoft.com/office/drawing/2014/main" id="{29E1AE86-E429-1736-B3A3-5293F29C50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0737" y="5187606"/>
                  <a:ext cx="240372" cy="236464"/>
                </a:xfrm>
                <a:prstGeom prst="rect">
                  <a:avLst/>
                </a:prstGeom>
              </p:spPr>
            </p:pic>
          </p:grpSp>
        </p:grpSp>
        <p:grpSp>
          <p:nvGrpSpPr>
            <p:cNvPr id="11" name="Group 10">
              <a:extLst>
                <a:ext uri="{FF2B5EF4-FFF2-40B4-BE49-F238E27FC236}">
                  <a16:creationId xmlns:a16="http://schemas.microsoft.com/office/drawing/2014/main" id="{244DE154-2569-0A4D-5033-CC20050814D0}"/>
                </a:ext>
              </a:extLst>
            </p:cNvPr>
            <p:cNvGrpSpPr/>
            <p:nvPr/>
          </p:nvGrpSpPr>
          <p:grpSpPr>
            <a:xfrm>
              <a:off x="6825203" y="5075409"/>
              <a:ext cx="693090" cy="460858"/>
              <a:chOff x="6359412" y="5075409"/>
              <a:chExt cx="693090" cy="460858"/>
            </a:xfrm>
          </p:grpSpPr>
          <p:sp>
            <p:nvSpPr>
              <p:cNvPr id="12" name="TextBox 11">
                <a:hlinkClick r:id="rId11"/>
                <a:extLst>
                  <a:ext uri="{FF2B5EF4-FFF2-40B4-BE49-F238E27FC236}">
                    <a16:creationId xmlns:a16="http://schemas.microsoft.com/office/drawing/2014/main" id="{DC8BDB5E-EC6E-42E5-4E20-E1A5A89DA42A}"/>
                  </a:ext>
                </a:extLst>
              </p:cNvPr>
              <p:cNvSpPr txBox="1"/>
              <p:nvPr/>
            </p:nvSpPr>
            <p:spPr>
              <a:xfrm>
                <a:off x="6792028" y="5136561"/>
                <a:ext cx="260474" cy="338554"/>
              </a:xfrm>
              <a:prstGeom prst="rect">
                <a:avLst/>
              </a:prstGeom>
              <a:noFill/>
            </p:spPr>
            <p:txBody>
              <a:bodyPr wrap="square">
                <a:spAutoFit/>
              </a:bodyPr>
              <a:lstStyle/>
              <a:p>
                <a:r>
                  <a:rPr lang="en-US" sz="1600" b="1" dirty="0">
                    <a:solidFill>
                      <a:srgbClr val="000000"/>
                    </a:solidFill>
                  </a:rPr>
                  <a:t>X</a:t>
                </a:r>
              </a:p>
            </p:txBody>
          </p:sp>
          <p:grpSp>
            <p:nvGrpSpPr>
              <p:cNvPr id="14" name="Group 13">
                <a:extLst>
                  <a:ext uri="{FF2B5EF4-FFF2-40B4-BE49-F238E27FC236}">
                    <a16:creationId xmlns:a16="http://schemas.microsoft.com/office/drawing/2014/main" id="{EBC03663-D26D-7D40-9BB0-4C99B2BDA9C5}"/>
                  </a:ext>
                </a:extLst>
              </p:cNvPr>
              <p:cNvGrpSpPr/>
              <p:nvPr/>
            </p:nvGrpSpPr>
            <p:grpSpPr>
              <a:xfrm>
                <a:off x="6359412" y="5075409"/>
                <a:ext cx="460858" cy="460858"/>
                <a:chOff x="6369572" y="5075409"/>
                <a:chExt cx="460858" cy="460858"/>
              </a:xfrm>
            </p:grpSpPr>
            <p:sp>
              <p:nvSpPr>
                <p:cNvPr id="15" name="Oval 14">
                  <a:hlinkClick r:id="rId11"/>
                  <a:extLst>
                    <a:ext uri="{FF2B5EF4-FFF2-40B4-BE49-F238E27FC236}">
                      <a16:creationId xmlns:a16="http://schemas.microsoft.com/office/drawing/2014/main" id="{131673FD-2F53-0A6C-4083-475B35D7C9B3}"/>
                    </a:ext>
                  </a:extLst>
                </p:cNvPr>
                <p:cNvSpPr/>
                <p:nvPr/>
              </p:nvSpPr>
              <p:spPr>
                <a:xfrm>
                  <a:off x="6369572" y="5075409"/>
                  <a:ext cx="460858" cy="460858"/>
                </a:xfrm>
                <a:prstGeom prst="ellipse">
                  <a:avLst/>
                </a:prstGeom>
                <a:solidFill>
                  <a:srgbClr val="119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a:hlinkClick r:id="rId11"/>
                  <a:extLst>
                    <a:ext uri="{FF2B5EF4-FFF2-40B4-BE49-F238E27FC236}">
                      <a16:creationId xmlns:a16="http://schemas.microsoft.com/office/drawing/2014/main" id="{21BAD192-E587-2C7E-C2A9-51B75F8E66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69764" y="5184342"/>
                  <a:ext cx="260474" cy="242993"/>
                </a:xfrm>
                <a:prstGeom prst="rect">
                  <a:avLst/>
                </a:prstGeom>
              </p:spPr>
            </p:pic>
          </p:grpSp>
        </p:grpSp>
      </p:grpSp>
    </p:spTree>
    <p:extLst>
      <p:ext uri="{BB962C8B-B14F-4D97-AF65-F5344CB8AC3E}">
        <p14:creationId xmlns:p14="http://schemas.microsoft.com/office/powerpoint/2010/main" val="7941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Simplify-Healthcare-EXTERNAL-2020%20%5bNEW%5d">
  <a:themeElements>
    <a:clrScheme name="Custom 3">
      <a:dk1>
        <a:srgbClr val="013668"/>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E456A67E-F849-432F-ADEF-C503FB0DE445}"/>
    </a:ext>
  </a:extLst>
</a:theme>
</file>

<file path=ppt/theme/theme10.xml><?xml version="1.0" encoding="utf-8"?>
<a:theme xmlns:a="http://schemas.openxmlformats.org/drawingml/2006/main" name="Experience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1D4FDC96-7D63-444B-B63C-EDD22D3B4BEE}"/>
    </a:ext>
  </a:extLst>
</a:theme>
</file>

<file path=ppt/theme/theme11.xml><?xml version="1.0" encoding="utf-8"?>
<a:theme xmlns:a="http://schemas.openxmlformats.org/drawingml/2006/main" name="Claims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E2DEEF2F-3299-468A-83FA-145F686757F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F">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EB9D1D98-97CB-4B71-96A5-EE0EA728875C}"/>
    </a:ext>
  </a:extLst>
</a:theme>
</file>

<file path=ppt/theme/theme3.xml><?xml version="1.0" encoding="utf-8"?>
<a:theme xmlns:a="http://schemas.openxmlformats.org/drawingml/2006/main" name="Benefits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3CF6CD24-9E8D-45A4-829A-E51B98EDA912}"/>
    </a:ext>
  </a:extLst>
</a:theme>
</file>

<file path=ppt/theme/theme4.xml><?xml version="1.0" encoding="utf-8"?>
<a:theme xmlns:a="http://schemas.openxmlformats.org/drawingml/2006/main" name="Benefits1.ACA">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92FDCB44-7444-46A6-B49E-0132A230A1E1}"/>
    </a:ext>
  </a:extLst>
</a:theme>
</file>

<file path=ppt/theme/theme5.xml><?xml version="1.0" encoding="utf-8"?>
<a:theme xmlns:a="http://schemas.openxmlformats.org/drawingml/2006/main" name="Benefits1.Group">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F199B65F-52C6-477F-931D-D78656A1955C}"/>
    </a:ext>
  </a:extLst>
</a:theme>
</file>

<file path=ppt/theme/theme6.xml><?xml version="1.0" encoding="utf-8"?>
<a:theme xmlns:a="http://schemas.openxmlformats.org/drawingml/2006/main" name="Benefits1.Medicare">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7588A152-B16D-4702-8602-19973E1B3235}"/>
    </a:ext>
  </a:extLst>
</a:theme>
</file>

<file path=ppt/theme/theme7.xml><?xml version="1.0" encoding="utf-8"?>
<a:theme xmlns:a="http://schemas.openxmlformats.org/drawingml/2006/main" name="Benefits1.Medicaid">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DE463613-51F8-43C4-862D-BD29D8F2550D}"/>
    </a:ext>
  </a:extLst>
</a:theme>
</file>

<file path=ppt/theme/theme8.xml><?xml version="1.0" encoding="utf-8"?>
<a:theme xmlns:a="http://schemas.openxmlformats.org/drawingml/2006/main" name="Provider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F2AAA809-DA02-473F-8E50-D8072AF1C24B}"/>
    </a:ext>
  </a:extLst>
</a:theme>
</file>

<file path=ppt/theme/theme9.xml><?xml version="1.0" encoding="utf-8"?>
<a:theme xmlns:a="http://schemas.openxmlformats.org/drawingml/2006/main" name="Service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A1A2D385-1370-4DED-A1A7-7B796A32EC0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4053B617F2874B9E19DB82196D111A" ma:contentTypeVersion="18" ma:contentTypeDescription="Create a new document." ma:contentTypeScope="" ma:versionID="5e740a9fbbdfa56ff9d9b7e2e480880c">
  <xsd:schema xmlns:xsd="http://www.w3.org/2001/XMLSchema" xmlns:xs="http://www.w3.org/2001/XMLSchema" xmlns:p="http://schemas.microsoft.com/office/2006/metadata/properties" xmlns:ns2="f94bbef5-940d-4b6a-b370-f1a0fe60494b" xmlns:ns3="265b25eb-dcb0-480c-a9eb-8e2a9c6ec334" xmlns:ns4="230ac05f-cdfc-4a33-a344-43aea5a182b7" targetNamespace="http://schemas.microsoft.com/office/2006/metadata/properties" ma:root="true" ma:fieldsID="e07780f38d255f04b8761cf989680e9a" ns2:_="" ns3:_="" ns4:_="">
    <xsd:import namespace="f94bbef5-940d-4b6a-b370-f1a0fe60494b"/>
    <xsd:import namespace="265b25eb-dcb0-480c-a9eb-8e2a9c6ec334"/>
    <xsd:import namespace="230ac05f-cdfc-4a33-a344-43aea5a182b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4bbef5-940d-4b6a-b370-f1a0fe6049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74ce155-c195-4c58-b373-b1ad4c0f5d3c"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5b25eb-dcb0-480c-a9eb-8e2a9c6ec33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ac05f-cdfc-4a33-a344-43aea5a182b7"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0589cf1-9869-4a35-8fe6-786a08bd6975}" ma:internalName="TaxCatchAll" ma:showField="CatchAllData" ma:web="230ac05f-cdfc-4a33-a344-43aea5a18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94bbef5-940d-4b6a-b370-f1a0fe60494b">
      <Terms xmlns="http://schemas.microsoft.com/office/infopath/2007/PartnerControls"/>
    </lcf76f155ced4ddcb4097134ff3c332f>
    <TaxCatchAll xmlns="230ac05f-cdfc-4a33-a344-43aea5a182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DC5CDB-FCDD-4A6D-9C92-1A12AEFD8A01}">
  <ds:schemaRefs>
    <ds:schemaRef ds:uri="230ac05f-cdfc-4a33-a344-43aea5a182b7"/>
    <ds:schemaRef ds:uri="265b25eb-dcb0-480c-a9eb-8e2a9c6ec334"/>
    <ds:schemaRef ds:uri="f94bbef5-940d-4b6a-b370-f1a0fe6049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5545A13-B5D3-4572-A539-F7864BA665FD}">
  <ds:schemaRefs>
    <ds:schemaRef ds:uri="http://schemas.openxmlformats.org/package/2006/metadata/core-properties"/>
    <ds:schemaRef ds:uri="http://schemas.microsoft.com/office/2006/metadata/properties"/>
    <ds:schemaRef ds:uri="http://purl.org/dc/dcmitype/"/>
    <ds:schemaRef ds:uri="http://purl.org/dc/elements/1.1/"/>
    <ds:schemaRef ds:uri="f94bbef5-940d-4b6a-b370-f1a0fe60494b"/>
    <ds:schemaRef ds:uri="265b25eb-dcb0-480c-a9eb-8e2a9c6ec334"/>
    <ds:schemaRef ds:uri="http://schemas.microsoft.com/office/2006/documentManagement/types"/>
    <ds:schemaRef ds:uri="http://purl.org/dc/terms/"/>
    <ds:schemaRef ds:uri="http://schemas.microsoft.com/office/infopath/2007/PartnerControls"/>
    <ds:schemaRef ds:uri="230ac05f-cdfc-4a33-a344-43aea5a182b7"/>
    <ds:schemaRef ds:uri="http://www.w3.org/XML/1998/namespace"/>
  </ds:schemaRefs>
</ds:datastoreItem>
</file>

<file path=customXml/itemProps3.xml><?xml version="1.0" encoding="utf-8"?>
<ds:datastoreItem xmlns:ds="http://schemas.openxmlformats.org/officeDocument/2006/customXml" ds:itemID="{3E2B5430-F9DC-4C21-8E6E-2951643048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 PowerPoint Template-2024</Template>
  <TotalTime>185</TotalTime>
  <Words>863</Words>
  <Application>Microsoft Office PowerPoint</Application>
  <PresentationFormat>Widescreen</PresentationFormat>
  <Paragraphs>81</Paragraphs>
  <Slides>9</Slides>
  <Notes>1</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9</vt:i4>
      </vt:variant>
    </vt:vector>
  </HeadingPairs>
  <TitlesOfParts>
    <vt:vector size="26" baseType="lpstr">
      <vt:lpstr>Arial</vt:lpstr>
      <vt:lpstr>Calibri</vt:lpstr>
      <vt:lpstr>Courier New</vt:lpstr>
      <vt:lpstr>Roboto Slab</vt:lpstr>
      <vt:lpstr>Times New Roman</vt:lpstr>
      <vt:lpstr>Wingdings</vt:lpstr>
      <vt:lpstr>3_Simplify-Healthcare-EXTERNAL-2020%20%5bNEW%5d</vt:lpstr>
      <vt:lpstr>SAF</vt:lpstr>
      <vt:lpstr>Benefits1</vt:lpstr>
      <vt:lpstr>Benefits1.ACA</vt:lpstr>
      <vt:lpstr>Benefits1.Group</vt:lpstr>
      <vt:lpstr>Benefits1.Medicare</vt:lpstr>
      <vt:lpstr>Benefits1.Medicaid</vt:lpstr>
      <vt:lpstr>Provider1</vt:lpstr>
      <vt:lpstr>Service1</vt:lpstr>
      <vt:lpstr>Experience1</vt:lpstr>
      <vt:lpstr>Claims1</vt:lpstr>
      <vt:lpstr>  Design Pattern :  Factory Method Rajsing Jadhav </vt:lpstr>
      <vt:lpstr>PowerPoint Presentation</vt:lpstr>
      <vt:lpstr>Concepts of the Factory Method Pattern &amp; Structure</vt:lpstr>
      <vt:lpstr>Why Use the Factory Method Pattern?</vt:lpstr>
      <vt:lpstr>  </vt:lpstr>
      <vt:lpstr>Application in ECOMMERCE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Pratiksha Adatkar</dc:creator>
  <cp:lastModifiedBy>Rajsing Jadhav</cp:lastModifiedBy>
  <cp:revision>5</cp:revision>
  <dcterms:created xsi:type="dcterms:W3CDTF">2024-12-10T10:20:32Z</dcterms:created>
  <dcterms:modified xsi:type="dcterms:W3CDTF">2024-12-11T04:29:25Z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0x010100394053B617F2874B9E19DB82196D111A</vt:lpwstr>
  </property>
  <property fmtid="{D5CDD505-2E9C-101B-9397-08002B2CF9AE}" pid="3" name="AuthorIds_UIVersion_512">
    <vt:lpwstr>6</vt:lpwstr>
  </property>
  <property fmtid="{D5CDD505-2E9C-101B-9397-08002B2CF9AE}" pid="4" name="AuthorIds_UIVersion_1024">
    <vt:lpwstr>6</vt:lpwstr>
  </property>
  <property fmtid="{D5CDD505-2E9C-101B-9397-08002B2CF9AE}" pid="5" name="MediaServiceImageTags">
    <vt:lpwstr/>
  </property>
</Properties>
</file>